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Ultra"/>
      <p:regular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Ultra-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Shape 2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3" name="Shape 2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algn="r">
              <a:spcBef>
                <a:spcPts val="0"/>
              </a:spcBef>
              <a:spcAft>
                <a:spcPts val="0"/>
              </a:spcAft>
              <a:buNone/>
            </a:pPr>
            <a:fld id="{00000000-1234-1234-1234-123412341234}" type="slidenum">
              <a:rPr lang="en" sz="1000">
                <a:solidFill>
                  <a:schemeClr val="dk2"/>
                </a:solidFill>
              </a:rPr>
              <a:t>‹#›</a:t>
            </a:fld>
            <a:endParaRPr sz="1000">
              <a:solidFill>
                <a:schemeClr val="dk2"/>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3522352" y="41275"/>
            <a:ext cx="5577674" cy="5060925"/>
          </a:xfrm>
          <a:prstGeom prst="rect">
            <a:avLst/>
          </a:prstGeom>
          <a:noFill/>
          <a:ln>
            <a:noFill/>
          </a:ln>
        </p:spPr>
      </p:pic>
      <p:sp>
        <p:nvSpPr>
          <p:cNvPr id="55" name="Shape 55"/>
          <p:cNvSpPr txBox="1"/>
          <p:nvPr>
            <p:ph type="ctrTitle"/>
          </p:nvPr>
        </p:nvSpPr>
        <p:spPr>
          <a:xfrm>
            <a:off x="125250" y="302425"/>
            <a:ext cx="3345600" cy="3735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latin typeface="Ultra"/>
                <a:ea typeface="Ultra"/>
                <a:cs typeface="Ultra"/>
                <a:sym typeface="Ultra"/>
              </a:rPr>
              <a:t>Ride the Behavior of Waves</a:t>
            </a:r>
            <a:r>
              <a:rPr lang="en" sz="3600">
                <a:latin typeface="Ultra"/>
                <a:ea typeface="Ultra"/>
                <a:cs typeface="Ultra"/>
                <a:sym typeface="Ultra"/>
              </a:rPr>
              <a:t> </a:t>
            </a:r>
            <a:endParaRPr sz="3600">
              <a:latin typeface="Ultra"/>
              <a:ea typeface="Ultra"/>
              <a:cs typeface="Ultra"/>
              <a:sym typeface="Ultra"/>
            </a:endParaRPr>
          </a:p>
          <a:p>
            <a:pPr indent="0" lvl="0" marL="0" algn="l">
              <a:spcBef>
                <a:spcPts val="0"/>
              </a:spcBef>
              <a:spcAft>
                <a:spcPts val="0"/>
              </a:spcAft>
              <a:buNone/>
            </a:pPr>
            <a:r>
              <a:rPr lang="en" sz="3600">
                <a:latin typeface="Ultra"/>
                <a:ea typeface="Ultra"/>
                <a:cs typeface="Ultra"/>
                <a:sym typeface="Ultra"/>
              </a:rPr>
              <a:t>        Grudge Ball</a:t>
            </a:r>
            <a:endParaRPr sz="3600">
              <a:latin typeface="Ultra"/>
              <a:ea typeface="Ultra"/>
              <a:cs typeface="Ultra"/>
              <a:sym typeface="Ultr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1239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4.</a:t>
            </a:r>
            <a:r>
              <a:rPr lang="en"/>
              <a:t>Which source of light produces the sharpest image, point source or diffuse source?</a:t>
            </a:r>
            <a:endParaRPr/>
          </a:p>
          <a:p>
            <a:pPr indent="0" lvl="0" marL="0" rtl="0">
              <a:spcBef>
                <a:spcPts val="0"/>
              </a:spcBef>
              <a:spcAft>
                <a:spcPts val="0"/>
              </a:spcAft>
              <a:buNone/>
            </a:pPr>
            <a:r>
              <a:rPr lang="en"/>
              <a:t>  </a:t>
            </a:r>
            <a:endParaRPr/>
          </a:p>
        </p:txBody>
      </p:sp>
      <p:sp>
        <p:nvSpPr>
          <p:cNvPr id="107" name="Shape 107"/>
          <p:cNvSpPr txBox="1"/>
          <p:nvPr/>
        </p:nvSpPr>
        <p:spPr>
          <a:xfrm>
            <a:off x="2660175" y="2262250"/>
            <a:ext cx="3190800" cy="13485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sz="2400">
                <a:highlight>
                  <a:srgbClr val="FFFF00"/>
                </a:highlight>
              </a:rPr>
              <a:t>Point Source</a:t>
            </a:r>
            <a:endParaRPr sz="2400">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1199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5.   Two colors that combine to form white light are called</a:t>
            </a:r>
            <a:endParaRPr/>
          </a:p>
        </p:txBody>
      </p:sp>
      <p:sp>
        <p:nvSpPr>
          <p:cNvPr id="113" name="Shape 113"/>
          <p:cNvSpPr txBox="1"/>
          <p:nvPr>
            <p:ph idx="1" type="body"/>
          </p:nvPr>
        </p:nvSpPr>
        <p:spPr>
          <a:xfrm>
            <a:off x="2017000" y="1860275"/>
            <a:ext cx="4990800" cy="21411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UcPeriod"/>
            </a:pPr>
            <a:r>
              <a:rPr lang="en" sz="2400"/>
              <a:t>Primary colors</a:t>
            </a:r>
            <a:endParaRPr sz="2400"/>
          </a:p>
          <a:p>
            <a:pPr indent="-381000" lvl="0" marL="457200" rtl="0">
              <a:spcBef>
                <a:spcPts val="0"/>
              </a:spcBef>
              <a:spcAft>
                <a:spcPts val="0"/>
              </a:spcAft>
              <a:buSzPts val="2400"/>
              <a:buAutoNum type="alphaUcPeriod"/>
            </a:pPr>
            <a:r>
              <a:rPr lang="en" sz="2400"/>
              <a:t>Complementary colors</a:t>
            </a:r>
            <a:endParaRPr sz="2400"/>
          </a:p>
          <a:p>
            <a:pPr indent="-381000" lvl="0" marL="457200" rtl="0">
              <a:spcBef>
                <a:spcPts val="0"/>
              </a:spcBef>
              <a:spcAft>
                <a:spcPts val="0"/>
              </a:spcAft>
              <a:buSzPts val="2400"/>
              <a:buAutoNum type="alphaUcPeriod"/>
            </a:pPr>
            <a:r>
              <a:rPr lang="en" sz="2400"/>
              <a:t>Secondary Colors</a:t>
            </a:r>
            <a:endParaRPr sz="2400"/>
          </a:p>
          <a:p>
            <a:pPr indent="-381000" lvl="0" marL="457200" rtl="0">
              <a:spcBef>
                <a:spcPts val="0"/>
              </a:spcBef>
              <a:spcAft>
                <a:spcPts val="0"/>
              </a:spcAft>
              <a:buSzPts val="2400"/>
              <a:buAutoNum type="alphaUcPeriod"/>
            </a:pPr>
            <a:r>
              <a:rPr lang="en" sz="2400"/>
              <a:t>Visible colors</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1049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5. </a:t>
            </a:r>
            <a:r>
              <a:rPr lang="en"/>
              <a:t>Two colors that combine to form white light are called</a:t>
            </a:r>
            <a:endParaRPr/>
          </a:p>
        </p:txBody>
      </p:sp>
      <p:sp>
        <p:nvSpPr>
          <p:cNvPr id="119" name="Shape 119"/>
          <p:cNvSpPr txBox="1"/>
          <p:nvPr>
            <p:ph idx="1" type="body"/>
          </p:nvPr>
        </p:nvSpPr>
        <p:spPr>
          <a:xfrm>
            <a:off x="2479200" y="1603275"/>
            <a:ext cx="4185600" cy="30063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UcPeriod"/>
            </a:pPr>
            <a:r>
              <a:rPr lang="en" sz="2400"/>
              <a:t>Primary colors</a:t>
            </a:r>
            <a:endParaRPr sz="2400"/>
          </a:p>
          <a:p>
            <a:pPr indent="-381000" lvl="0" marL="457200" rtl="0">
              <a:spcBef>
                <a:spcPts val="0"/>
              </a:spcBef>
              <a:spcAft>
                <a:spcPts val="0"/>
              </a:spcAft>
              <a:buSzPts val="2400"/>
              <a:buAutoNum type="alphaUcPeriod"/>
            </a:pPr>
            <a:r>
              <a:rPr lang="en" sz="2400">
                <a:highlight>
                  <a:srgbClr val="FFFF00"/>
                </a:highlight>
              </a:rPr>
              <a:t>Complementary colors</a:t>
            </a:r>
            <a:endParaRPr sz="2400">
              <a:highlight>
                <a:srgbClr val="FFFF00"/>
              </a:highlight>
            </a:endParaRPr>
          </a:p>
          <a:p>
            <a:pPr indent="-381000" lvl="0" marL="457200" rtl="0">
              <a:spcBef>
                <a:spcPts val="0"/>
              </a:spcBef>
              <a:spcAft>
                <a:spcPts val="0"/>
              </a:spcAft>
              <a:buSzPts val="2400"/>
              <a:buAutoNum type="alphaUcPeriod"/>
            </a:pPr>
            <a:r>
              <a:rPr lang="en" sz="2400"/>
              <a:t>Secondary Colors</a:t>
            </a:r>
            <a:endParaRPr sz="2400"/>
          </a:p>
          <a:p>
            <a:pPr indent="-381000" lvl="0" marL="457200" rtl="0">
              <a:spcBef>
                <a:spcPts val="0"/>
              </a:spcBef>
              <a:spcAft>
                <a:spcPts val="0"/>
              </a:spcAft>
              <a:buSzPts val="2400"/>
              <a:buAutoNum type="alphaUcPeriod"/>
            </a:pPr>
            <a:r>
              <a:rPr lang="en" sz="2400"/>
              <a:t>Visible colors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1049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6. </a:t>
            </a:r>
            <a:r>
              <a:rPr lang="en"/>
              <a:t>What determines the color of translucent objects?</a:t>
            </a:r>
            <a:r>
              <a:rPr lang="en"/>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6. What determines the color of translucent objects?</a:t>
            </a:r>
            <a:endParaRPr/>
          </a:p>
        </p:txBody>
      </p:sp>
      <p:sp>
        <p:nvSpPr>
          <p:cNvPr id="130" name="Shape 1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1600"/>
              </a:spcBef>
              <a:spcAft>
                <a:spcPts val="0"/>
              </a:spcAft>
              <a:buNone/>
            </a:pPr>
            <a:r>
              <a:t/>
            </a:r>
            <a:endParaRPr/>
          </a:p>
          <a:p>
            <a:pPr indent="0" lvl="0" marL="0" algn="ctr">
              <a:spcBef>
                <a:spcPts val="1600"/>
              </a:spcBef>
              <a:spcAft>
                <a:spcPts val="1600"/>
              </a:spcAft>
              <a:buNone/>
            </a:pPr>
            <a:r>
              <a:rPr lang="en" sz="2400">
                <a:highlight>
                  <a:srgbClr val="FFFF00"/>
                </a:highlight>
              </a:rPr>
              <a:t>The color of the light it transmits.</a:t>
            </a:r>
            <a:endParaRPr sz="2400">
              <a:highlight>
                <a:srgbClr val="FFFF00"/>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104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7. What color will a green apple appear to be when viewed through a red lens?</a:t>
            </a:r>
            <a:endParaRPr/>
          </a:p>
        </p:txBody>
      </p:sp>
      <p:sp>
        <p:nvSpPr>
          <p:cNvPr id="136" name="Shape 136"/>
          <p:cNvSpPr txBox="1"/>
          <p:nvPr>
            <p:ph idx="1" type="body"/>
          </p:nvPr>
        </p:nvSpPr>
        <p:spPr>
          <a:xfrm>
            <a:off x="2426575" y="1888150"/>
            <a:ext cx="3173700" cy="1892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UcPeriod"/>
            </a:pPr>
            <a:r>
              <a:rPr lang="en" sz="2400"/>
              <a:t>Red</a:t>
            </a:r>
            <a:endParaRPr sz="2400"/>
          </a:p>
          <a:p>
            <a:pPr indent="-381000" lvl="0" marL="457200" rtl="0">
              <a:spcBef>
                <a:spcPts val="0"/>
              </a:spcBef>
              <a:spcAft>
                <a:spcPts val="0"/>
              </a:spcAft>
              <a:buSzPts val="2400"/>
              <a:buAutoNum type="alphaUcPeriod"/>
            </a:pPr>
            <a:r>
              <a:rPr lang="en" sz="2400"/>
              <a:t>Green</a:t>
            </a:r>
            <a:endParaRPr sz="2400"/>
          </a:p>
          <a:p>
            <a:pPr indent="-381000" lvl="0" marL="457200" rtl="0">
              <a:spcBef>
                <a:spcPts val="0"/>
              </a:spcBef>
              <a:spcAft>
                <a:spcPts val="0"/>
              </a:spcAft>
              <a:buSzPts val="2400"/>
              <a:buAutoNum type="alphaUcPeriod"/>
            </a:pPr>
            <a:r>
              <a:rPr lang="en" sz="2400"/>
              <a:t>Black</a:t>
            </a:r>
            <a:endParaRPr sz="2400"/>
          </a:p>
          <a:p>
            <a:pPr indent="-381000" lvl="0" marL="457200">
              <a:spcBef>
                <a:spcPts val="0"/>
              </a:spcBef>
              <a:spcAft>
                <a:spcPts val="0"/>
              </a:spcAft>
              <a:buSzPts val="2400"/>
              <a:buAutoNum type="alphaUcPeriod"/>
            </a:pPr>
            <a:r>
              <a:rPr lang="en" sz="2400"/>
              <a:t>Greenish-Red</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7.</a:t>
            </a:r>
            <a:r>
              <a:rPr lang="en"/>
              <a:t> What color will a green apple appear to be when viewed through a red lens?</a:t>
            </a:r>
            <a:r>
              <a:rPr lang="en"/>
              <a:t> </a:t>
            </a:r>
            <a:endParaRPr/>
          </a:p>
        </p:txBody>
      </p:sp>
      <p:sp>
        <p:nvSpPr>
          <p:cNvPr id="142" name="Shape 142"/>
          <p:cNvSpPr txBox="1"/>
          <p:nvPr/>
        </p:nvSpPr>
        <p:spPr>
          <a:xfrm>
            <a:off x="2534900" y="1820125"/>
            <a:ext cx="3000000" cy="3000000"/>
          </a:xfrm>
          <a:prstGeom prst="rect">
            <a:avLst/>
          </a:prstGeom>
          <a:noFill/>
          <a:ln>
            <a:noFill/>
          </a:ln>
        </p:spPr>
        <p:txBody>
          <a:bodyPr anchorCtr="0" anchor="ctr" bIns="91425" lIns="91425" spcFirstLastPara="1" rIns="91425" wrap="square" tIns="91425">
            <a:noAutofit/>
          </a:bodyPr>
          <a:lstStyle/>
          <a:p>
            <a:pPr indent="-381000" lvl="0" marL="457200" rtl="0">
              <a:lnSpc>
                <a:spcPct val="115000"/>
              </a:lnSpc>
              <a:spcBef>
                <a:spcPts val="0"/>
              </a:spcBef>
              <a:spcAft>
                <a:spcPts val="0"/>
              </a:spcAft>
              <a:buClr>
                <a:schemeClr val="dk2"/>
              </a:buClr>
              <a:buSzPts val="2400"/>
              <a:buAutoNum type="alphaUcPeriod"/>
            </a:pPr>
            <a:r>
              <a:rPr lang="en" sz="2400">
                <a:solidFill>
                  <a:schemeClr val="dk2"/>
                </a:solidFill>
              </a:rPr>
              <a:t>Red</a:t>
            </a:r>
            <a:endParaRPr sz="2400">
              <a:solidFill>
                <a:schemeClr val="dk2"/>
              </a:solidFill>
            </a:endParaRPr>
          </a:p>
          <a:p>
            <a:pPr indent="-381000" lvl="0" marL="457200" rtl="0">
              <a:lnSpc>
                <a:spcPct val="115000"/>
              </a:lnSpc>
              <a:spcBef>
                <a:spcPts val="0"/>
              </a:spcBef>
              <a:spcAft>
                <a:spcPts val="0"/>
              </a:spcAft>
              <a:buClr>
                <a:schemeClr val="dk2"/>
              </a:buClr>
              <a:buSzPts val="2400"/>
              <a:buAutoNum type="alphaUcPeriod"/>
            </a:pPr>
            <a:r>
              <a:rPr lang="en" sz="2400">
                <a:solidFill>
                  <a:schemeClr val="dk2"/>
                </a:solidFill>
              </a:rPr>
              <a:t>Green</a:t>
            </a:r>
            <a:endParaRPr sz="2400">
              <a:solidFill>
                <a:schemeClr val="dk2"/>
              </a:solidFill>
            </a:endParaRPr>
          </a:p>
          <a:p>
            <a:pPr indent="-381000" lvl="0" marL="457200" rtl="0">
              <a:lnSpc>
                <a:spcPct val="115000"/>
              </a:lnSpc>
              <a:spcBef>
                <a:spcPts val="0"/>
              </a:spcBef>
              <a:spcAft>
                <a:spcPts val="0"/>
              </a:spcAft>
              <a:buClr>
                <a:schemeClr val="dk2"/>
              </a:buClr>
              <a:buSzPts val="2400"/>
              <a:buAutoNum type="alphaUcPeriod"/>
            </a:pPr>
            <a:r>
              <a:rPr lang="en" sz="2400">
                <a:solidFill>
                  <a:schemeClr val="dk2"/>
                </a:solidFill>
                <a:highlight>
                  <a:srgbClr val="FFFF00"/>
                </a:highlight>
              </a:rPr>
              <a:t>Black</a:t>
            </a:r>
            <a:endParaRPr sz="2400">
              <a:solidFill>
                <a:schemeClr val="dk2"/>
              </a:solidFill>
              <a:highlight>
                <a:srgbClr val="FFFF00"/>
              </a:highlight>
            </a:endParaRPr>
          </a:p>
          <a:p>
            <a:pPr indent="-381000" lvl="0" marL="457200" rtl="0">
              <a:lnSpc>
                <a:spcPct val="115000"/>
              </a:lnSpc>
              <a:spcBef>
                <a:spcPts val="0"/>
              </a:spcBef>
              <a:spcAft>
                <a:spcPts val="0"/>
              </a:spcAft>
              <a:buClr>
                <a:schemeClr val="dk2"/>
              </a:buClr>
              <a:buSzPts val="2400"/>
              <a:buAutoNum type="alphaUcPeriod"/>
            </a:pPr>
            <a:r>
              <a:rPr lang="en" sz="2400">
                <a:solidFill>
                  <a:schemeClr val="dk2"/>
                </a:solidFill>
              </a:rPr>
              <a:t>Greenish-Red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  A(n)  _____________ image is right-side up. </a:t>
            </a:r>
            <a:endParaRPr/>
          </a:p>
        </p:txBody>
      </p:sp>
      <p:sp>
        <p:nvSpPr>
          <p:cNvPr id="148" name="Shape 148"/>
          <p:cNvSpPr txBox="1"/>
          <p:nvPr>
            <p:ph idx="1" type="body"/>
          </p:nvPr>
        </p:nvSpPr>
        <p:spPr>
          <a:xfrm>
            <a:off x="2662225" y="1915750"/>
            <a:ext cx="4022400" cy="24357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t>virtual</a:t>
            </a:r>
            <a:endParaRPr sz="2400"/>
          </a:p>
          <a:p>
            <a:pPr indent="-381000" lvl="0" marL="457200" rtl="0">
              <a:spcBef>
                <a:spcPts val="0"/>
              </a:spcBef>
              <a:spcAft>
                <a:spcPts val="0"/>
              </a:spcAft>
              <a:buSzPts val="2400"/>
              <a:buAutoNum type="alphaLcPeriod"/>
            </a:pPr>
            <a:r>
              <a:rPr lang="en" sz="2400"/>
              <a:t>real</a:t>
            </a:r>
            <a:endParaRPr sz="2400"/>
          </a:p>
          <a:p>
            <a:pPr indent="-381000" lvl="0" marL="457200" rtl="0">
              <a:spcBef>
                <a:spcPts val="0"/>
              </a:spcBef>
              <a:spcAft>
                <a:spcPts val="0"/>
              </a:spcAft>
              <a:buSzPts val="2400"/>
              <a:buAutoNum type="alphaLcPeriod"/>
            </a:pPr>
            <a:r>
              <a:rPr lang="en" sz="2400"/>
              <a:t>focused</a:t>
            </a:r>
            <a:endParaRPr sz="2400"/>
          </a:p>
          <a:p>
            <a:pPr indent="-381000" lvl="0" marL="457200" rtl="0">
              <a:spcBef>
                <a:spcPts val="0"/>
              </a:spcBef>
              <a:spcAft>
                <a:spcPts val="0"/>
              </a:spcAft>
              <a:buSzPts val="2400"/>
              <a:buAutoNum type="alphaLcPeriod"/>
            </a:pPr>
            <a:r>
              <a:rPr lang="en" sz="2400"/>
              <a:t>vertical</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8. </a:t>
            </a:r>
            <a:r>
              <a:rPr lang="en"/>
              <a:t>A(n)  _____________ image is right-side up. </a:t>
            </a:r>
            <a:endParaRPr/>
          </a:p>
        </p:txBody>
      </p:sp>
      <p:sp>
        <p:nvSpPr>
          <p:cNvPr id="154" name="Shape 154"/>
          <p:cNvSpPr txBox="1"/>
          <p:nvPr>
            <p:ph idx="1" type="body"/>
          </p:nvPr>
        </p:nvSpPr>
        <p:spPr>
          <a:xfrm>
            <a:off x="2676300" y="2173900"/>
            <a:ext cx="3791400" cy="24357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highlight>
                  <a:srgbClr val="FFFF00"/>
                </a:highlight>
              </a:rPr>
              <a:t>virtual</a:t>
            </a:r>
            <a:endParaRPr sz="2400">
              <a:highlight>
                <a:srgbClr val="FFFF00"/>
              </a:highlight>
            </a:endParaRPr>
          </a:p>
          <a:p>
            <a:pPr indent="-381000" lvl="0" marL="457200" rtl="0">
              <a:spcBef>
                <a:spcPts val="0"/>
              </a:spcBef>
              <a:spcAft>
                <a:spcPts val="0"/>
              </a:spcAft>
              <a:buSzPts val="2400"/>
              <a:buAutoNum type="alphaLcPeriod"/>
            </a:pPr>
            <a:r>
              <a:rPr lang="en" sz="2400"/>
              <a:t>real</a:t>
            </a:r>
            <a:endParaRPr sz="2400"/>
          </a:p>
          <a:p>
            <a:pPr indent="-381000" lvl="0" marL="457200" rtl="0">
              <a:spcBef>
                <a:spcPts val="0"/>
              </a:spcBef>
              <a:spcAft>
                <a:spcPts val="0"/>
              </a:spcAft>
              <a:buSzPts val="2400"/>
              <a:buAutoNum type="alphaLcPeriod"/>
            </a:pPr>
            <a:r>
              <a:rPr lang="en" sz="2400"/>
              <a:t>focused</a:t>
            </a:r>
            <a:endParaRPr sz="2400"/>
          </a:p>
          <a:p>
            <a:pPr indent="-381000" lvl="0" marL="457200" rtl="0">
              <a:spcBef>
                <a:spcPts val="0"/>
              </a:spcBef>
              <a:spcAft>
                <a:spcPts val="0"/>
              </a:spcAft>
              <a:buSzPts val="2400"/>
              <a:buAutoNum type="alphaLcPeriod"/>
            </a:pPr>
            <a:r>
              <a:rPr lang="en" sz="2400"/>
              <a:t>vertical</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9.  A __________ lens is thinner in the center than at the edges.</a:t>
            </a:r>
            <a:endParaRPr/>
          </a:p>
        </p:txBody>
      </p:sp>
      <p:sp>
        <p:nvSpPr>
          <p:cNvPr id="160" name="Shape 160"/>
          <p:cNvSpPr txBox="1"/>
          <p:nvPr>
            <p:ph idx="1" type="body"/>
          </p:nvPr>
        </p:nvSpPr>
        <p:spPr>
          <a:xfrm>
            <a:off x="2648675" y="1330200"/>
            <a:ext cx="3587700" cy="26100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t>concave</a:t>
            </a:r>
            <a:endParaRPr sz="2400"/>
          </a:p>
          <a:p>
            <a:pPr indent="-381000" lvl="0" marL="457200" rtl="0">
              <a:spcBef>
                <a:spcPts val="0"/>
              </a:spcBef>
              <a:spcAft>
                <a:spcPts val="0"/>
              </a:spcAft>
              <a:buSzPts val="2400"/>
              <a:buAutoNum type="alphaLcPeriod"/>
            </a:pPr>
            <a:r>
              <a:rPr lang="en" sz="2400"/>
              <a:t>refraction</a:t>
            </a:r>
            <a:endParaRPr sz="2400"/>
          </a:p>
          <a:p>
            <a:pPr indent="-381000" lvl="0" marL="457200" rtl="0">
              <a:spcBef>
                <a:spcPts val="0"/>
              </a:spcBef>
              <a:spcAft>
                <a:spcPts val="0"/>
              </a:spcAft>
              <a:buSzPts val="2400"/>
              <a:buAutoNum type="alphaLcPeriod"/>
            </a:pPr>
            <a:r>
              <a:rPr lang="en" sz="2400"/>
              <a:t>convex</a:t>
            </a:r>
            <a:endParaRPr sz="2400"/>
          </a:p>
          <a:p>
            <a:pPr indent="-381000" lvl="0" marL="457200">
              <a:spcBef>
                <a:spcPts val="0"/>
              </a:spcBef>
              <a:spcAft>
                <a:spcPts val="0"/>
              </a:spcAft>
              <a:buSzPts val="2400"/>
              <a:buAutoNum type="alphaLcPeriod"/>
            </a:pPr>
            <a:r>
              <a:rPr lang="en" sz="2400"/>
              <a:t>diffuse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1325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Grudge Ball Rules</a:t>
            </a:r>
            <a:endParaRPr/>
          </a:p>
        </p:txBody>
      </p:sp>
      <p:sp>
        <p:nvSpPr>
          <p:cNvPr id="61" name="Shape 61"/>
          <p:cNvSpPr txBox="1"/>
          <p:nvPr>
            <p:ph idx="1" type="body"/>
          </p:nvPr>
        </p:nvSpPr>
        <p:spPr>
          <a:xfrm>
            <a:off x="311700" y="705225"/>
            <a:ext cx="8520600" cy="415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a:solidFill>
                  <a:srgbClr val="292929"/>
                </a:solidFill>
              </a:rPr>
              <a:t>Each group gets a question.  If they get it right they automatically get to erase two X's from the board.  They can take it from one team or split it.  They can not commit suicide (take X's from themselves).</a:t>
            </a:r>
            <a:endParaRPr sz="2000">
              <a:solidFill>
                <a:srgbClr val="292929"/>
              </a:solidFill>
            </a:endParaRPr>
          </a:p>
          <a:p>
            <a:pPr indent="0" lvl="0" marL="0" rtl="0">
              <a:spcBef>
                <a:spcPts val="0"/>
              </a:spcBef>
              <a:spcAft>
                <a:spcPts val="0"/>
              </a:spcAft>
              <a:buClr>
                <a:schemeClr val="dk1"/>
              </a:buClr>
              <a:buSzPts val="1100"/>
              <a:buFont typeface="Arial"/>
              <a:buNone/>
            </a:pPr>
            <a:r>
              <a:t/>
            </a:r>
            <a:endParaRPr sz="2000">
              <a:solidFill>
                <a:srgbClr val="292929"/>
              </a:solidFill>
            </a:endParaRPr>
          </a:p>
          <a:p>
            <a:pPr indent="0" lvl="0" marL="0" rtl="0">
              <a:spcBef>
                <a:spcPts val="0"/>
              </a:spcBef>
              <a:spcAft>
                <a:spcPts val="0"/>
              </a:spcAft>
              <a:buClr>
                <a:schemeClr val="dk1"/>
              </a:buClr>
              <a:buSzPts val="1100"/>
              <a:buFont typeface="Arial"/>
              <a:buNone/>
            </a:pPr>
            <a:r>
              <a:rPr lang="en" sz="2000">
                <a:solidFill>
                  <a:srgbClr val="292929"/>
                </a:solidFill>
              </a:rPr>
              <a:t>Before they take off these X's, though, they have a chance to increase their ability to get the other teams to hate them.  They get to shoot the Nerf ball (nerf bball hoop).  There are two lines with masking tape.  One is a two point line while the other is a three pointer.  </a:t>
            </a:r>
            <a:endParaRPr sz="2000">
              <a:solidFill>
                <a:srgbClr val="292929"/>
              </a:solidFill>
            </a:endParaRPr>
          </a:p>
          <a:p>
            <a:pPr indent="0" lvl="0" marL="0" rtl="0">
              <a:spcBef>
                <a:spcPts val="0"/>
              </a:spcBef>
              <a:spcAft>
                <a:spcPts val="0"/>
              </a:spcAft>
              <a:buClr>
                <a:schemeClr val="dk1"/>
              </a:buClr>
              <a:buSzPts val="1100"/>
              <a:buFont typeface="Arial"/>
              <a:buNone/>
            </a:pPr>
            <a:r>
              <a:t/>
            </a:r>
            <a:endParaRPr sz="2000">
              <a:solidFill>
                <a:srgbClr val="292929"/>
              </a:solidFill>
              <a:highlight>
                <a:srgbClr val="FFFFFF"/>
              </a:highlight>
            </a:endParaRPr>
          </a:p>
          <a:p>
            <a:pPr indent="0" lvl="0" marL="0" rtl="0">
              <a:spcBef>
                <a:spcPts val="0"/>
              </a:spcBef>
              <a:spcAft>
                <a:spcPts val="0"/>
              </a:spcAft>
              <a:buClr>
                <a:schemeClr val="dk1"/>
              </a:buClr>
              <a:buSzPts val="1100"/>
              <a:buFont typeface="Arial"/>
              <a:buNone/>
            </a:pPr>
            <a:r>
              <a:rPr lang="en" sz="2000">
                <a:solidFill>
                  <a:srgbClr val="292929"/>
                </a:solidFill>
                <a:highlight>
                  <a:srgbClr val="FFFFFF"/>
                </a:highlight>
              </a:rPr>
              <a:t>When a team is knocked off they still take turns.  To get back on the board they need to get the question right and make the basket. </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9.  </a:t>
            </a:r>
            <a:r>
              <a:rPr lang="en"/>
              <a:t>A __________ lens is thinner in the center than at the edges.</a:t>
            </a:r>
            <a:endParaRPr/>
          </a:p>
          <a:p>
            <a:pPr indent="0" lvl="0" marL="0" rtl="0">
              <a:spcBef>
                <a:spcPts val="0"/>
              </a:spcBef>
              <a:spcAft>
                <a:spcPts val="0"/>
              </a:spcAft>
              <a:buNone/>
            </a:pPr>
            <a:r>
              <a:t/>
            </a:r>
            <a:endParaRPr/>
          </a:p>
        </p:txBody>
      </p:sp>
      <p:sp>
        <p:nvSpPr>
          <p:cNvPr id="166" name="Shape 166"/>
          <p:cNvSpPr txBox="1"/>
          <p:nvPr>
            <p:ph idx="1" type="body"/>
          </p:nvPr>
        </p:nvSpPr>
        <p:spPr>
          <a:xfrm>
            <a:off x="2648675" y="1330200"/>
            <a:ext cx="3587700" cy="26100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highlight>
                  <a:srgbClr val="FFFF00"/>
                </a:highlight>
              </a:rPr>
              <a:t>concave</a:t>
            </a:r>
            <a:endParaRPr sz="2400">
              <a:highlight>
                <a:srgbClr val="FFFF00"/>
              </a:highlight>
            </a:endParaRPr>
          </a:p>
          <a:p>
            <a:pPr indent="-381000" lvl="0" marL="457200" rtl="0">
              <a:spcBef>
                <a:spcPts val="0"/>
              </a:spcBef>
              <a:spcAft>
                <a:spcPts val="0"/>
              </a:spcAft>
              <a:buSzPts val="2400"/>
              <a:buAutoNum type="alphaLcPeriod"/>
            </a:pPr>
            <a:r>
              <a:rPr lang="en" sz="2400"/>
              <a:t>refraction</a:t>
            </a:r>
            <a:endParaRPr sz="2400"/>
          </a:p>
          <a:p>
            <a:pPr indent="-381000" lvl="0" marL="457200" rtl="0">
              <a:spcBef>
                <a:spcPts val="0"/>
              </a:spcBef>
              <a:spcAft>
                <a:spcPts val="0"/>
              </a:spcAft>
              <a:buSzPts val="2400"/>
              <a:buAutoNum type="alphaLcPeriod"/>
            </a:pPr>
            <a:r>
              <a:rPr lang="en" sz="2400"/>
              <a:t>convex</a:t>
            </a:r>
            <a:endParaRPr sz="2400"/>
          </a:p>
          <a:p>
            <a:pPr indent="-381000" lvl="0" marL="457200" rtl="0">
              <a:spcBef>
                <a:spcPts val="0"/>
              </a:spcBef>
              <a:spcAft>
                <a:spcPts val="0"/>
              </a:spcAft>
              <a:buSzPts val="2400"/>
              <a:buAutoNum type="alphaLcPeriod"/>
            </a:pPr>
            <a:r>
              <a:rPr lang="en" sz="2400"/>
              <a:t>diffuse</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445025"/>
            <a:ext cx="8520600" cy="1117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10.  When a light wave strikes an object, it can be   </a:t>
            </a:r>
            <a:endParaRPr/>
          </a:p>
          <a:p>
            <a:pPr indent="0" lvl="0" marL="0">
              <a:spcBef>
                <a:spcPts val="0"/>
              </a:spcBef>
              <a:spcAft>
                <a:spcPts val="0"/>
              </a:spcAft>
              <a:buNone/>
            </a:pPr>
            <a:r>
              <a:t/>
            </a:r>
            <a:endParaRPr/>
          </a:p>
          <a:p>
            <a:pPr indent="0" lvl="0" marL="0">
              <a:spcBef>
                <a:spcPts val="0"/>
              </a:spcBef>
              <a:spcAft>
                <a:spcPts val="0"/>
              </a:spcAft>
              <a:buNone/>
            </a:pPr>
            <a:r>
              <a:t/>
            </a:r>
            <a:endParaRPr/>
          </a:p>
        </p:txBody>
      </p:sp>
      <p:sp>
        <p:nvSpPr>
          <p:cNvPr id="172" name="Shape 172"/>
          <p:cNvSpPr txBox="1"/>
          <p:nvPr/>
        </p:nvSpPr>
        <p:spPr>
          <a:xfrm>
            <a:off x="2159100" y="1952750"/>
            <a:ext cx="3596100" cy="1989600"/>
          </a:xfrm>
          <a:prstGeom prst="rect">
            <a:avLst/>
          </a:prstGeom>
          <a:noFill/>
          <a:ln>
            <a:noFill/>
          </a:ln>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t>Absorbed</a:t>
            </a:r>
            <a:endParaRPr sz="2400"/>
          </a:p>
          <a:p>
            <a:pPr indent="-381000" lvl="0" marL="457200" rtl="0">
              <a:spcBef>
                <a:spcPts val="0"/>
              </a:spcBef>
              <a:spcAft>
                <a:spcPts val="0"/>
              </a:spcAft>
              <a:buSzPts val="2400"/>
              <a:buAutoNum type="alphaLcPeriod"/>
            </a:pPr>
            <a:r>
              <a:rPr lang="en" sz="2400"/>
              <a:t>Reflected </a:t>
            </a:r>
            <a:endParaRPr sz="2400"/>
          </a:p>
          <a:p>
            <a:pPr indent="-381000" lvl="0" marL="457200" rtl="0">
              <a:spcBef>
                <a:spcPts val="0"/>
              </a:spcBef>
              <a:spcAft>
                <a:spcPts val="0"/>
              </a:spcAft>
              <a:buSzPts val="2400"/>
              <a:buAutoNum type="alphaLcPeriod"/>
            </a:pPr>
            <a:r>
              <a:rPr lang="en" sz="2400"/>
              <a:t>Refracted</a:t>
            </a:r>
            <a:endParaRPr sz="2400"/>
          </a:p>
          <a:p>
            <a:pPr indent="-381000" lvl="0" marL="457200" rtl="0">
              <a:spcBef>
                <a:spcPts val="0"/>
              </a:spcBef>
              <a:spcAft>
                <a:spcPts val="0"/>
              </a:spcAft>
              <a:buSzPts val="2400"/>
              <a:buAutoNum type="alphaLcPeriod"/>
            </a:pPr>
            <a:r>
              <a:rPr lang="en" sz="2400"/>
              <a:t>All of the above</a:t>
            </a:r>
            <a:endParaRPr sz="2400"/>
          </a:p>
          <a:p>
            <a:pPr indent="-381000" lvl="0" marL="457200">
              <a:spcBef>
                <a:spcPts val="0"/>
              </a:spcBef>
              <a:spcAft>
                <a:spcPts val="0"/>
              </a:spcAft>
              <a:buSzPts val="2400"/>
              <a:buAutoNum type="alphaLcPeriod"/>
            </a:pPr>
            <a:r>
              <a:rPr lang="en" sz="2400"/>
              <a:t>B and C only</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311700" y="445025"/>
            <a:ext cx="8520600" cy="1117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10. </a:t>
            </a:r>
            <a:r>
              <a:rPr lang="en"/>
              <a:t>When a light wave strikes an object, it can be</a:t>
            </a:r>
            <a:r>
              <a:rPr lang="en"/>
              <a:t> </a:t>
            </a:r>
            <a:endParaRPr/>
          </a:p>
        </p:txBody>
      </p:sp>
      <p:sp>
        <p:nvSpPr>
          <p:cNvPr id="178" name="Shape 178"/>
          <p:cNvSpPr txBox="1"/>
          <p:nvPr>
            <p:ph idx="1" type="body"/>
          </p:nvPr>
        </p:nvSpPr>
        <p:spPr>
          <a:xfrm>
            <a:off x="2091600" y="1926900"/>
            <a:ext cx="4253400" cy="2421000"/>
          </a:xfrm>
          <a:prstGeom prst="rect">
            <a:avLst/>
          </a:prstGeom>
        </p:spPr>
        <p:txBody>
          <a:bodyPr anchorCtr="0" anchor="t" bIns="91425" lIns="91425" spcFirstLastPara="1" rIns="91425" wrap="square" tIns="91425">
            <a:noAutofit/>
          </a:bodyPr>
          <a:lstStyle/>
          <a:p>
            <a:pPr indent="-381000" lvl="0" marL="457200" rtl="0">
              <a:lnSpc>
                <a:spcPct val="100000"/>
              </a:lnSpc>
              <a:spcBef>
                <a:spcPts val="0"/>
              </a:spcBef>
              <a:spcAft>
                <a:spcPts val="0"/>
              </a:spcAft>
              <a:buClr>
                <a:schemeClr val="dk1"/>
              </a:buClr>
              <a:buSzPts val="2400"/>
              <a:buAutoNum type="alphaLcPeriod"/>
            </a:pPr>
            <a:r>
              <a:rPr lang="en" sz="2400">
                <a:solidFill>
                  <a:schemeClr val="dk1"/>
                </a:solidFill>
              </a:rPr>
              <a:t>Absorbed</a:t>
            </a:r>
            <a:endParaRPr sz="2400">
              <a:solidFill>
                <a:schemeClr val="dk1"/>
              </a:solidFill>
            </a:endParaRPr>
          </a:p>
          <a:p>
            <a:pPr indent="-381000" lvl="0" marL="457200" rtl="0">
              <a:lnSpc>
                <a:spcPct val="100000"/>
              </a:lnSpc>
              <a:spcBef>
                <a:spcPts val="0"/>
              </a:spcBef>
              <a:spcAft>
                <a:spcPts val="0"/>
              </a:spcAft>
              <a:buClr>
                <a:schemeClr val="dk1"/>
              </a:buClr>
              <a:buSzPts val="2400"/>
              <a:buAutoNum type="alphaLcPeriod"/>
            </a:pPr>
            <a:r>
              <a:rPr lang="en" sz="2400">
                <a:solidFill>
                  <a:schemeClr val="dk1"/>
                </a:solidFill>
              </a:rPr>
              <a:t>Reflected </a:t>
            </a:r>
            <a:endParaRPr sz="2400">
              <a:solidFill>
                <a:schemeClr val="dk1"/>
              </a:solidFill>
            </a:endParaRPr>
          </a:p>
          <a:p>
            <a:pPr indent="-381000" lvl="0" marL="457200" rtl="0">
              <a:lnSpc>
                <a:spcPct val="100000"/>
              </a:lnSpc>
              <a:spcBef>
                <a:spcPts val="0"/>
              </a:spcBef>
              <a:spcAft>
                <a:spcPts val="0"/>
              </a:spcAft>
              <a:buClr>
                <a:schemeClr val="dk1"/>
              </a:buClr>
              <a:buSzPts val="2400"/>
              <a:buAutoNum type="alphaLcPeriod"/>
            </a:pPr>
            <a:r>
              <a:rPr lang="en" sz="2400">
                <a:solidFill>
                  <a:schemeClr val="dk1"/>
                </a:solidFill>
              </a:rPr>
              <a:t>Refracted</a:t>
            </a:r>
            <a:endParaRPr sz="2400">
              <a:solidFill>
                <a:schemeClr val="dk1"/>
              </a:solidFill>
            </a:endParaRPr>
          </a:p>
          <a:p>
            <a:pPr indent="-381000" lvl="0" marL="457200" rtl="0">
              <a:lnSpc>
                <a:spcPct val="100000"/>
              </a:lnSpc>
              <a:spcBef>
                <a:spcPts val="0"/>
              </a:spcBef>
              <a:spcAft>
                <a:spcPts val="0"/>
              </a:spcAft>
              <a:buClr>
                <a:schemeClr val="dk1"/>
              </a:buClr>
              <a:buSzPts val="2400"/>
              <a:buAutoNum type="alphaLcPeriod"/>
            </a:pPr>
            <a:r>
              <a:rPr lang="en" sz="2400">
                <a:solidFill>
                  <a:schemeClr val="dk1"/>
                </a:solidFill>
                <a:highlight>
                  <a:srgbClr val="FFFF00"/>
                </a:highlight>
              </a:rPr>
              <a:t>All of the above</a:t>
            </a:r>
            <a:endParaRPr sz="2400">
              <a:solidFill>
                <a:schemeClr val="dk1"/>
              </a:solidFill>
              <a:highlight>
                <a:srgbClr val="FFFF00"/>
              </a:highlight>
            </a:endParaRPr>
          </a:p>
          <a:p>
            <a:pPr indent="-381000" lvl="0" marL="457200" rtl="0">
              <a:lnSpc>
                <a:spcPct val="100000"/>
              </a:lnSpc>
              <a:spcBef>
                <a:spcPts val="0"/>
              </a:spcBef>
              <a:spcAft>
                <a:spcPts val="0"/>
              </a:spcAft>
              <a:buClr>
                <a:schemeClr val="dk1"/>
              </a:buClr>
              <a:buSzPts val="2400"/>
              <a:buAutoNum type="alphaLcPeriod"/>
            </a:pPr>
            <a:r>
              <a:rPr lang="en" sz="2400">
                <a:solidFill>
                  <a:schemeClr val="dk1"/>
                </a:solidFill>
              </a:rPr>
              <a:t>B and C only</a:t>
            </a:r>
            <a:endParaRPr sz="2400">
              <a:solidFill>
                <a:schemeClr val="dk1"/>
              </a:solidFill>
            </a:endParaRPr>
          </a:p>
          <a:p>
            <a:pPr indent="0" lvl="0" marL="0" rtl="0">
              <a:spcBef>
                <a:spcPts val="0"/>
              </a:spcBef>
              <a:spcAft>
                <a:spcPts val="1600"/>
              </a:spcAft>
              <a:buClr>
                <a:srgbClr val="000000"/>
              </a:buClr>
              <a:buSzPts val="1100"/>
              <a:buFont typeface="Arial"/>
              <a:buNone/>
            </a:pPr>
            <a:r>
              <a:t/>
            </a:r>
            <a:endParaRPr sz="2400">
              <a:highlight>
                <a:srgbClr val="FFFF00"/>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11700" y="445025"/>
            <a:ext cx="8832300" cy="1063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11.  </a:t>
            </a:r>
            <a:r>
              <a:rPr lang="en"/>
              <a:t>Name 2+ ways Sound Waves and Light Waves </a:t>
            </a:r>
            <a:endParaRPr/>
          </a:p>
          <a:p>
            <a:pPr indent="0" lvl="0" marL="0">
              <a:spcBef>
                <a:spcPts val="0"/>
              </a:spcBef>
              <a:spcAft>
                <a:spcPts val="0"/>
              </a:spcAft>
              <a:buNone/>
            </a:pPr>
            <a:r>
              <a:rPr lang="en"/>
              <a:t>       are similar.</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55900" y="503975"/>
            <a:ext cx="8520600" cy="1063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11. </a:t>
            </a:r>
            <a:r>
              <a:rPr lang="en"/>
              <a:t>Name 2+ ways Sound Waves and Light Waves </a:t>
            </a:r>
            <a:endParaRPr/>
          </a:p>
          <a:p>
            <a:pPr indent="0" lvl="0" marL="0" rtl="0">
              <a:spcBef>
                <a:spcPts val="0"/>
              </a:spcBef>
              <a:spcAft>
                <a:spcPts val="0"/>
              </a:spcAft>
              <a:buNone/>
            </a:pPr>
            <a:r>
              <a:rPr lang="en"/>
              <a:t>      are similar.</a:t>
            </a:r>
            <a:r>
              <a:rPr lang="en"/>
              <a:t> </a:t>
            </a:r>
            <a:endParaRPr/>
          </a:p>
        </p:txBody>
      </p:sp>
      <p:sp>
        <p:nvSpPr>
          <p:cNvPr id="189" name="Shape 189"/>
          <p:cNvSpPr txBox="1"/>
          <p:nvPr/>
        </p:nvSpPr>
        <p:spPr>
          <a:xfrm>
            <a:off x="1790650" y="2053525"/>
            <a:ext cx="5821500" cy="1682400"/>
          </a:xfrm>
          <a:prstGeom prst="rect">
            <a:avLst/>
          </a:prstGeom>
          <a:noFill/>
          <a:ln>
            <a:noFill/>
          </a:ln>
        </p:spPr>
        <p:txBody>
          <a:bodyPr anchorCtr="0" anchor="t" bIns="91425" lIns="91425" spcFirstLastPara="1" rIns="91425" wrap="square" tIns="91425">
            <a:noAutofit/>
          </a:bodyPr>
          <a:lstStyle/>
          <a:p>
            <a:pPr indent="-381000" lvl="0" marL="457200" rtl="0">
              <a:spcBef>
                <a:spcPts val="0"/>
              </a:spcBef>
              <a:spcAft>
                <a:spcPts val="0"/>
              </a:spcAft>
              <a:buSzPts val="2400"/>
              <a:buAutoNum type="arabicPeriod"/>
            </a:pPr>
            <a:r>
              <a:rPr lang="en" sz="2400">
                <a:highlight>
                  <a:srgbClr val="FFFF00"/>
                </a:highlight>
              </a:rPr>
              <a:t>They are both waves, duh.</a:t>
            </a:r>
            <a:endParaRPr sz="2400">
              <a:highlight>
                <a:srgbClr val="FFFF00"/>
              </a:highlight>
            </a:endParaRPr>
          </a:p>
          <a:p>
            <a:pPr indent="-381000" lvl="0" marL="457200" rtl="0">
              <a:spcBef>
                <a:spcPts val="0"/>
              </a:spcBef>
              <a:spcAft>
                <a:spcPts val="0"/>
              </a:spcAft>
              <a:buSzPts val="2400"/>
              <a:buAutoNum type="arabicPeriod"/>
            </a:pPr>
            <a:r>
              <a:rPr lang="en" sz="2400">
                <a:highlight>
                  <a:srgbClr val="FFFF00"/>
                </a:highlight>
              </a:rPr>
              <a:t>Both transfer energy, not matter.</a:t>
            </a:r>
            <a:endParaRPr sz="2400">
              <a:highlight>
                <a:srgbClr val="FFFF00"/>
              </a:highlight>
            </a:endParaRPr>
          </a:p>
          <a:p>
            <a:pPr indent="-381000" lvl="0" marL="457200" rtl="0">
              <a:spcBef>
                <a:spcPts val="0"/>
              </a:spcBef>
              <a:spcAft>
                <a:spcPts val="0"/>
              </a:spcAft>
              <a:buSzPts val="2400"/>
              <a:buAutoNum type="arabicPeriod"/>
            </a:pPr>
            <a:r>
              <a:rPr lang="en" sz="2400">
                <a:highlight>
                  <a:srgbClr val="FFFF00"/>
                </a:highlight>
              </a:rPr>
              <a:t>Both interact with matter.</a:t>
            </a:r>
            <a:endParaRPr sz="2400">
              <a:highlight>
                <a:srgbClr val="FFFF00"/>
              </a:highlight>
            </a:endParaRPr>
          </a:p>
          <a:p>
            <a:pPr indent="0" lvl="0" marL="0" rtl="0">
              <a:spcBef>
                <a:spcPts val="0"/>
              </a:spcBef>
              <a:spcAft>
                <a:spcPts val="0"/>
              </a:spcAft>
              <a:buNone/>
            </a:pPr>
            <a:r>
              <a:t/>
            </a:r>
            <a:endParaRPr sz="2400"/>
          </a:p>
          <a:p>
            <a:pPr indent="0" lvl="0" marL="0" rtl="0">
              <a:spcBef>
                <a:spcPts val="0"/>
              </a:spcBef>
              <a:spcAft>
                <a:spcPts val="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311700" y="445025"/>
            <a:ext cx="8520600" cy="1176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12.  </a:t>
            </a:r>
            <a:r>
              <a:rPr lang="en"/>
              <a:t>Name 2+ ways Sound Waves and Light Waves </a:t>
            </a:r>
            <a:endParaRPr/>
          </a:p>
          <a:p>
            <a:pPr indent="0" lvl="0" marL="0">
              <a:spcBef>
                <a:spcPts val="0"/>
              </a:spcBef>
              <a:spcAft>
                <a:spcPts val="0"/>
              </a:spcAft>
              <a:buClr>
                <a:schemeClr val="dk1"/>
              </a:buClr>
              <a:buSzPts val="1100"/>
              <a:buFont typeface="Arial"/>
              <a:buNone/>
            </a:pPr>
            <a:r>
              <a:rPr lang="en"/>
              <a:t>       are different.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12.  Name 2+ ways Sound Waves and Light Waves </a:t>
            </a:r>
            <a:endParaRPr/>
          </a:p>
          <a:p>
            <a:pPr indent="0" lvl="0" marL="0" rtl="0">
              <a:spcBef>
                <a:spcPts val="0"/>
              </a:spcBef>
              <a:spcAft>
                <a:spcPts val="0"/>
              </a:spcAft>
              <a:buNone/>
            </a:pPr>
            <a:r>
              <a:rPr lang="en"/>
              <a:t>       are different.</a:t>
            </a:r>
            <a:r>
              <a:rPr lang="en"/>
              <a:t> </a:t>
            </a:r>
            <a:endParaRPr/>
          </a:p>
        </p:txBody>
      </p:sp>
      <p:sp>
        <p:nvSpPr>
          <p:cNvPr id="200" name="Shape 200"/>
          <p:cNvSpPr txBox="1"/>
          <p:nvPr>
            <p:ph idx="1" type="body"/>
          </p:nvPr>
        </p:nvSpPr>
        <p:spPr>
          <a:xfrm>
            <a:off x="611650" y="1856825"/>
            <a:ext cx="7317300" cy="29625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rabicPeriod"/>
            </a:pPr>
            <a:r>
              <a:rPr lang="en" sz="2400">
                <a:highlight>
                  <a:srgbClr val="FFFF00"/>
                </a:highlight>
              </a:rPr>
              <a:t>Sound waves are mechanical, so they can transfer energy </a:t>
            </a:r>
            <a:r>
              <a:rPr lang="en" sz="2400" u="sng">
                <a:highlight>
                  <a:srgbClr val="FFFF00"/>
                </a:highlight>
              </a:rPr>
              <a:t>through matter</a:t>
            </a:r>
            <a:r>
              <a:rPr lang="en" sz="2400">
                <a:highlight>
                  <a:srgbClr val="FFFF00"/>
                </a:highlight>
              </a:rPr>
              <a:t>.</a:t>
            </a:r>
            <a:endParaRPr sz="2400">
              <a:highlight>
                <a:srgbClr val="FFFF00"/>
              </a:highlight>
            </a:endParaRPr>
          </a:p>
          <a:p>
            <a:pPr indent="-381000" lvl="0" marL="457200" rtl="0">
              <a:spcBef>
                <a:spcPts val="0"/>
              </a:spcBef>
              <a:spcAft>
                <a:spcPts val="0"/>
              </a:spcAft>
              <a:buSzPts val="2400"/>
              <a:buAutoNum type="arabicPeriod"/>
            </a:pPr>
            <a:r>
              <a:rPr lang="en" sz="2400">
                <a:highlight>
                  <a:srgbClr val="FFFF00"/>
                </a:highlight>
              </a:rPr>
              <a:t>Sound waves are longitudinal </a:t>
            </a:r>
            <a:r>
              <a:rPr i="1" lang="en" sz="1400">
                <a:highlight>
                  <a:srgbClr val="FFFF00"/>
                </a:highlight>
              </a:rPr>
              <a:t>(but can be transverse through matter)</a:t>
            </a:r>
            <a:endParaRPr i="1" sz="1400">
              <a:highlight>
                <a:srgbClr val="FFFF00"/>
              </a:highlight>
            </a:endParaRPr>
          </a:p>
          <a:p>
            <a:pPr indent="-381000" lvl="0" marL="457200" rtl="0">
              <a:spcBef>
                <a:spcPts val="0"/>
              </a:spcBef>
              <a:spcAft>
                <a:spcPts val="0"/>
              </a:spcAft>
              <a:buSzPts val="2400"/>
              <a:buAutoNum type="arabicPeriod"/>
            </a:pPr>
            <a:r>
              <a:rPr lang="en" sz="2400">
                <a:highlight>
                  <a:srgbClr val="FFFF00"/>
                </a:highlight>
              </a:rPr>
              <a:t>Light waves are transverse. Light waves interact differently with matter: reflection, absorption, transmission, refraction</a:t>
            </a:r>
            <a:endParaRPr sz="2400">
              <a:highlight>
                <a:srgbClr val="FFFF00"/>
              </a:highlight>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13.  If you can’t see through an object, it is  </a:t>
            </a:r>
            <a:endParaRPr/>
          </a:p>
        </p:txBody>
      </p:sp>
      <p:sp>
        <p:nvSpPr>
          <p:cNvPr id="206" name="Shape 206"/>
          <p:cNvSpPr txBox="1"/>
          <p:nvPr>
            <p:ph idx="1" type="body"/>
          </p:nvPr>
        </p:nvSpPr>
        <p:spPr>
          <a:xfrm>
            <a:off x="1548125" y="1494550"/>
            <a:ext cx="5856900" cy="2286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LcPeriod"/>
            </a:pPr>
            <a:r>
              <a:rPr lang="en"/>
              <a:t>Transparent</a:t>
            </a:r>
            <a:endParaRPr/>
          </a:p>
          <a:p>
            <a:pPr indent="-342900" lvl="0" marL="457200" rtl="0">
              <a:spcBef>
                <a:spcPts val="0"/>
              </a:spcBef>
              <a:spcAft>
                <a:spcPts val="0"/>
              </a:spcAft>
              <a:buSzPts val="1800"/>
              <a:buAutoNum type="alphaLcPeriod"/>
            </a:pPr>
            <a:r>
              <a:rPr lang="en"/>
              <a:t>Opaque</a:t>
            </a:r>
            <a:endParaRPr/>
          </a:p>
          <a:p>
            <a:pPr indent="-342900" lvl="0" marL="457200" rtl="0">
              <a:spcBef>
                <a:spcPts val="0"/>
              </a:spcBef>
              <a:spcAft>
                <a:spcPts val="0"/>
              </a:spcAft>
              <a:buSzPts val="1800"/>
              <a:buAutoNum type="alphaLcPeriod"/>
            </a:pPr>
            <a:r>
              <a:rPr lang="en"/>
              <a:t>Translucent</a:t>
            </a:r>
            <a:endParaRPr/>
          </a:p>
          <a:p>
            <a:pPr indent="-342900" lvl="0" marL="457200" rtl="0">
              <a:spcBef>
                <a:spcPts val="0"/>
              </a:spcBef>
              <a:spcAft>
                <a:spcPts val="0"/>
              </a:spcAft>
              <a:buSzPts val="1800"/>
              <a:buAutoNum type="alphaLcPeriod"/>
            </a:pPr>
            <a:r>
              <a:rPr lang="en"/>
              <a:t>Demonstrating the Incidence of Refraction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13. </a:t>
            </a:r>
            <a:r>
              <a:rPr lang="en"/>
              <a:t>If you can’t see through an object, it is  </a:t>
            </a:r>
            <a:endParaRPr/>
          </a:p>
          <a:p>
            <a:pPr indent="0" lvl="0" marL="0" rtl="0">
              <a:spcBef>
                <a:spcPts val="0"/>
              </a:spcBef>
              <a:spcAft>
                <a:spcPts val="0"/>
              </a:spcAft>
              <a:buNone/>
            </a:pPr>
            <a:r>
              <a:rPr lang="en"/>
              <a:t>  </a:t>
            </a:r>
            <a:endParaRPr/>
          </a:p>
        </p:txBody>
      </p:sp>
      <p:sp>
        <p:nvSpPr>
          <p:cNvPr id="212" name="Shape 212"/>
          <p:cNvSpPr txBox="1"/>
          <p:nvPr>
            <p:ph idx="1" type="body"/>
          </p:nvPr>
        </p:nvSpPr>
        <p:spPr>
          <a:xfrm>
            <a:off x="1548125" y="1494550"/>
            <a:ext cx="5856900" cy="2286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LcPeriod"/>
            </a:pPr>
            <a:r>
              <a:rPr lang="en"/>
              <a:t>Transparent</a:t>
            </a:r>
            <a:endParaRPr/>
          </a:p>
          <a:p>
            <a:pPr indent="-342900" lvl="0" marL="457200" rtl="0">
              <a:spcBef>
                <a:spcPts val="0"/>
              </a:spcBef>
              <a:spcAft>
                <a:spcPts val="0"/>
              </a:spcAft>
              <a:buSzPts val="1800"/>
              <a:buAutoNum type="alphaLcPeriod"/>
            </a:pPr>
            <a:r>
              <a:rPr lang="en">
                <a:highlight>
                  <a:srgbClr val="FFFF00"/>
                </a:highlight>
              </a:rPr>
              <a:t>Opaque</a:t>
            </a:r>
            <a:endParaRPr>
              <a:highlight>
                <a:srgbClr val="FFFF00"/>
              </a:highlight>
            </a:endParaRPr>
          </a:p>
          <a:p>
            <a:pPr indent="-342900" lvl="0" marL="457200" rtl="0">
              <a:spcBef>
                <a:spcPts val="0"/>
              </a:spcBef>
              <a:spcAft>
                <a:spcPts val="0"/>
              </a:spcAft>
              <a:buSzPts val="1800"/>
              <a:buAutoNum type="alphaLcPeriod"/>
            </a:pPr>
            <a:r>
              <a:rPr lang="en"/>
              <a:t>Translucent</a:t>
            </a:r>
            <a:endParaRPr/>
          </a:p>
          <a:p>
            <a:pPr indent="-342900" lvl="0" marL="457200" rtl="0">
              <a:spcBef>
                <a:spcPts val="0"/>
              </a:spcBef>
              <a:spcAft>
                <a:spcPts val="0"/>
              </a:spcAft>
              <a:buSzPts val="1800"/>
              <a:buAutoNum type="alphaLcPeriod"/>
            </a:pPr>
            <a:r>
              <a:rPr lang="en"/>
              <a:t>Demonstrating the Incidence of Refraction</a:t>
            </a:r>
            <a:endParaRPr sz="2400">
              <a:highlight>
                <a:srgbClr val="FFFF00"/>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14.  If you can only sort of see through an object, it’s</a:t>
            </a:r>
            <a:endParaRPr/>
          </a:p>
        </p:txBody>
      </p:sp>
      <p:sp>
        <p:nvSpPr>
          <p:cNvPr id="218" name="Shape 218"/>
          <p:cNvSpPr txBox="1"/>
          <p:nvPr>
            <p:ph idx="1" type="body"/>
          </p:nvPr>
        </p:nvSpPr>
        <p:spPr>
          <a:xfrm>
            <a:off x="2537125" y="1248275"/>
            <a:ext cx="25842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UcPeriod"/>
            </a:pPr>
            <a:r>
              <a:rPr lang="en"/>
              <a:t>a</a:t>
            </a:r>
            <a:r>
              <a:rPr lang="en"/>
              <a:t> ghost! Oh no!</a:t>
            </a:r>
            <a:endParaRPr/>
          </a:p>
          <a:p>
            <a:pPr indent="-342900" lvl="0" marL="457200" rtl="0">
              <a:spcBef>
                <a:spcPts val="0"/>
              </a:spcBef>
              <a:spcAft>
                <a:spcPts val="0"/>
              </a:spcAft>
              <a:buSzPts val="1800"/>
              <a:buAutoNum type="alphaUcPeriod"/>
            </a:pPr>
            <a:r>
              <a:rPr lang="en"/>
              <a:t>Transparent</a:t>
            </a:r>
            <a:endParaRPr/>
          </a:p>
          <a:p>
            <a:pPr indent="-342900" lvl="0" marL="457200" rtl="0">
              <a:spcBef>
                <a:spcPts val="0"/>
              </a:spcBef>
              <a:spcAft>
                <a:spcPts val="0"/>
              </a:spcAft>
              <a:buSzPts val="1800"/>
              <a:buAutoNum type="alphaUcPeriod"/>
            </a:pPr>
            <a:r>
              <a:rPr lang="en"/>
              <a:t>Translucent</a:t>
            </a:r>
            <a:endParaRPr/>
          </a:p>
          <a:p>
            <a:pPr indent="-342900" lvl="0" marL="457200">
              <a:spcBef>
                <a:spcPts val="0"/>
              </a:spcBef>
              <a:spcAft>
                <a:spcPts val="0"/>
              </a:spcAft>
              <a:buSzPts val="1800"/>
              <a:buAutoNum type="alphaUcPeriod"/>
            </a:pPr>
            <a:r>
              <a:rPr lang="en"/>
              <a:t>Opaque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968100"/>
          </a:xfrm>
          <a:prstGeom prst="rect">
            <a:avLst/>
          </a:prstGeom>
        </p:spPr>
        <p:txBody>
          <a:bodyPr anchorCtr="0" anchor="t" bIns="91425" lIns="91425" spcFirstLastPara="1" rIns="91425" wrap="square" tIns="91425">
            <a:noAutofit/>
          </a:bodyPr>
          <a:lstStyle/>
          <a:p>
            <a:pPr indent="-406400" lvl="0" marL="457200">
              <a:spcBef>
                <a:spcPts val="0"/>
              </a:spcBef>
              <a:spcAft>
                <a:spcPts val="0"/>
              </a:spcAft>
              <a:buSzPts val="2800"/>
              <a:buAutoNum type="arabicPeriod"/>
            </a:pPr>
            <a:r>
              <a:rPr lang="en"/>
              <a:t>Waves transfer</a:t>
            </a:r>
            <a:endParaRPr/>
          </a:p>
        </p:txBody>
      </p:sp>
      <p:sp>
        <p:nvSpPr>
          <p:cNvPr id="67" name="Shape 67"/>
          <p:cNvSpPr txBox="1"/>
          <p:nvPr>
            <p:ph idx="1" type="body"/>
          </p:nvPr>
        </p:nvSpPr>
        <p:spPr>
          <a:xfrm>
            <a:off x="2770950" y="1944475"/>
            <a:ext cx="4036200" cy="2267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t>matter</a:t>
            </a:r>
            <a:endParaRPr sz="2400"/>
          </a:p>
          <a:p>
            <a:pPr indent="-381000" lvl="0" marL="457200" rtl="0">
              <a:spcBef>
                <a:spcPts val="0"/>
              </a:spcBef>
              <a:spcAft>
                <a:spcPts val="0"/>
              </a:spcAft>
              <a:buSzPts val="2400"/>
              <a:buAutoNum type="alphaLcPeriod"/>
            </a:pPr>
            <a:r>
              <a:rPr lang="en" sz="2400"/>
              <a:t>energy</a:t>
            </a:r>
            <a:endParaRPr sz="2400"/>
          </a:p>
          <a:p>
            <a:pPr indent="-381000" lvl="0" marL="457200" rtl="0">
              <a:spcBef>
                <a:spcPts val="0"/>
              </a:spcBef>
              <a:spcAft>
                <a:spcPts val="0"/>
              </a:spcAft>
              <a:buSzPts val="2400"/>
              <a:buAutoNum type="alphaLcPeriod"/>
            </a:pPr>
            <a:r>
              <a:rPr lang="en" sz="2400"/>
              <a:t>speed</a:t>
            </a:r>
            <a:endParaRPr sz="2400"/>
          </a:p>
          <a:p>
            <a:pPr indent="-381000" lvl="0" marL="457200">
              <a:spcBef>
                <a:spcPts val="0"/>
              </a:spcBef>
              <a:spcAft>
                <a:spcPts val="0"/>
              </a:spcAft>
              <a:buSzPts val="2400"/>
              <a:buAutoNum type="alphaLcPeriod"/>
            </a:pPr>
            <a:r>
              <a:rPr lang="en" sz="2400"/>
              <a:t>water</a:t>
            </a:r>
            <a:endParaRPr sz="2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14.  If you can only sort of see through an object, it’s</a:t>
            </a:r>
            <a:endParaRPr/>
          </a:p>
        </p:txBody>
      </p:sp>
      <p:sp>
        <p:nvSpPr>
          <p:cNvPr id="224" name="Shape 224"/>
          <p:cNvSpPr txBox="1"/>
          <p:nvPr>
            <p:ph idx="1" type="body"/>
          </p:nvPr>
        </p:nvSpPr>
        <p:spPr>
          <a:xfrm>
            <a:off x="2625550" y="1321975"/>
            <a:ext cx="30117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UcPeriod"/>
            </a:pPr>
            <a:r>
              <a:rPr lang="en"/>
              <a:t>a ghost! Oh no!</a:t>
            </a:r>
            <a:endParaRPr/>
          </a:p>
          <a:p>
            <a:pPr indent="-342900" lvl="0" marL="457200" rtl="0">
              <a:spcBef>
                <a:spcPts val="0"/>
              </a:spcBef>
              <a:spcAft>
                <a:spcPts val="0"/>
              </a:spcAft>
              <a:buSzPts val="1800"/>
              <a:buAutoNum type="alphaUcPeriod"/>
            </a:pPr>
            <a:r>
              <a:rPr lang="en"/>
              <a:t>Transparent</a:t>
            </a:r>
            <a:endParaRPr/>
          </a:p>
          <a:p>
            <a:pPr indent="-342900" lvl="0" marL="457200" rtl="0">
              <a:spcBef>
                <a:spcPts val="0"/>
              </a:spcBef>
              <a:spcAft>
                <a:spcPts val="0"/>
              </a:spcAft>
              <a:buSzPts val="1800"/>
              <a:buAutoNum type="alphaUcPeriod"/>
            </a:pPr>
            <a:r>
              <a:rPr lang="en">
                <a:highlight>
                  <a:srgbClr val="FFFF00"/>
                </a:highlight>
              </a:rPr>
              <a:t>Translucent</a:t>
            </a:r>
            <a:endParaRPr>
              <a:highlight>
                <a:srgbClr val="FFFF00"/>
              </a:highlight>
            </a:endParaRPr>
          </a:p>
          <a:p>
            <a:pPr indent="-342900" lvl="0" marL="457200" rtl="0">
              <a:spcBef>
                <a:spcPts val="0"/>
              </a:spcBef>
              <a:spcAft>
                <a:spcPts val="0"/>
              </a:spcAft>
              <a:buSzPts val="1800"/>
              <a:buAutoNum type="alphaUcPeriod"/>
            </a:pPr>
            <a:r>
              <a:rPr lang="en"/>
              <a:t>Opaque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Shape 2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15.  Why does light travel in a straight line?</a:t>
            </a:r>
            <a:endParaRPr/>
          </a:p>
        </p:txBody>
      </p:sp>
      <p:sp>
        <p:nvSpPr>
          <p:cNvPr id="230" name="Shape 230"/>
          <p:cNvSpPr txBox="1"/>
          <p:nvPr>
            <p:ph idx="1" type="body"/>
          </p:nvPr>
        </p:nvSpPr>
        <p:spPr>
          <a:xfrm>
            <a:off x="311700" y="1532725"/>
            <a:ext cx="8520600" cy="3036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UcPeriod"/>
            </a:pPr>
            <a:r>
              <a:rPr lang="en"/>
              <a:t>Light waves will always travel in a straight line, even it they could come into contact with another object</a:t>
            </a:r>
            <a:endParaRPr/>
          </a:p>
          <a:p>
            <a:pPr indent="-342900" lvl="0" marL="457200" rtl="0">
              <a:spcBef>
                <a:spcPts val="0"/>
              </a:spcBef>
              <a:spcAft>
                <a:spcPts val="0"/>
              </a:spcAft>
              <a:buSzPts val="1800"/>
              <a:buAutoNum type="alphaUcPeriod"/>
            </a:pPr>
            <a:r>
              <a:rPr lang="en"/>
              <a:t>Light waves travel in a straight line because sound waves travel in a straight line.</a:t>
            </a:r>
            <a:endParaRPr/>
          </a:p>
          <a:p>
            <a:pPr indent="-342900" lvl="0" marL="457200" rtl="0">
              <a:spcBef>
                <a:spcPts val="0"/>
              </a:spcBef>
              <a:spcAft>
                <a:spcPts val="0"/>
              </a:spcAft>
              <a:buSzPts val="1800"/>
              <a:buAutoNum type="alphaUcPeriod"/>
            </a:pPr>
            <a:r>
              <a:rPr lang="en"/>
              <a:t>Light waves don’t travel in a straight line.</a:t>
            </a:r>
            <a:endParaRPr/>
          </a:p>
          <a:p>
            <a:pPr indent="-342900" lvl="0" marL="457200">
              <a:spcBef>
                <a:spcPts val="0"/>
              </a:spcBef>
              <a:spcAft>
                <a:spcPts val="0"/>
              </a:spcAft>
              <a:buSzPts val="1800"/>
              <a:buAutoNum type="alphaUcPeriod"/>
            </a:pPr>
            <a:r>
              <a:rPr lang="en"/>
              <a:t>If there is nothing to interfere with light waves, they should travel in a straight line.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Shape 2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15.  Why does light travel in a straight line?</a:t>
            </a:r>
            <a:endParaRPr/>
          </a:p>
        </p:txBody>
      </p:sp>
      <p:sp>
        <p:nvSpPr>
          <p:cNvPr id="236" name="Shape 236"/>
          <p:cNvSpPr txBox="1"/>
          <p:nvPr>
            <p:ph idx="1" type="body"/>
          </p:nvPr>
        </p:nvSpPr>
        <p:spPr>
          <a:xfrm>
            <a:off x="311700" y="1532725"/>
            <a:ext cx="8520600" cy="3036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lphaUcPeriod"/>
            </a:pPr>
            <a:r>
              <a:rPr lang="en"/>
              <a:t>Light waves will always travel in a straight line, even it they could come into contact with another object</a:t>
            </a:r>
            <a:endParaRPr/>
          </a:p>
          <a:p>
            <a:pPr indent="-342900" lvl="0" marL="457200" rtl="0">
              <a:spcBef>
                <a:spcPts val="0"/>
              </a:spcBef>
              <a:spcAft>
                <a:spcPts val="0"/>
              </a:spcAft>
              <a:buSzPts val="1800"/>
              <a:buAutoNum type="alphaUcPeriod"/>
            </a:pPr>
            <a:r>
              <a:rPr lang="en"/>
              <a:t>Light waves travel in a straight line because sound waves travel in a straight line.</a:t>
            </a:r>
            <a:endParaRPr/>
          </a:p>
          <a:p>
            <a:pPr indent="-342900" lvl="0" marL="457200" rtl="0">
              <a:spcBef>
                <a:spcPts val="0"/>
              </a:spcBef>
              <a:spcAft>
                <a:spcPts val="0"/>
              </a:spcAft>
              <a:buSzPts val="1800"/>
              <a:buAutoNum type="alphaUcPeriod"/>
            </a:pPr>
            <a:r>
              <a:rPr lang="en"/>
              <a:t>Light waves don’t travel in a straight line.</a:t>
            </a:r>
            <a:endParaRPr/>
          </a:p>
          <a:p>
            <a:pPr indent="-342900" lvl="0" marL="457200" rtl="0">
              <a:spcBef>
                <a:spcPts val="0"/>
              </a:spcBef>
              <a:spcAft>
                <a:spcPts val="0"/>
              </a:spcAft>
              <a:buSzPts val="1800"/>
              <a:buAutoNum type="alphaUcPeriod"/>
            </a:pPr>
            <a:r>
              <a:rPr lang="en">
                <a:highlight>
                  <a:srgbClr val="FFFF00"/>
                </a:highlight>
              </a:rPr>
              <a:t>If there is nothing to interfere with light waves, they should travel in a straight line.</a:t>
            </a:r>
            <a:endParaRPr>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968100"/>
          </a:xfrm>
          <a:prstGeom prst="rect">
            <a:avLst/>
          </a:prstGeom>
        </p:spPr>
        <p:txBody>
          <a:bodyPr anchorCtr="0" anchor="t" bIns="91425" lIns="91425" spcFirstLastPara="1" rIns="91425" wrap="square" tIns="91425">
            <a:noAutofit/>
          </a:bodyPr>
          <a:lstStyle/>
          <a:p>
            <a:pPr indent="-406400" lvl="0" marL="457200" rtl="0">
              <a:spcBef>
                <a:spcPts val="0"/>
              </a:spcBef>
              <a:spcAft>
                <a:spcPts val="0"/>
              </a:spcAft>
              <a:buSzPts val="2800"/>
              <a:buAutoNum type="arabicPeriod"/>
            </a:pPr>
            <a:r>
              <a:rPr lang="en"/>
              <a:t>Waves transfer</a:t>
            </a:r>
            <a:endParaRPr/>
          </a:p>
        </p:txBody>
      </p:sp>
      <p:sp>
        <p:nvSpPr>
          <p:cNvPr id="73" name="Shape 73"/>
          <p:cNvSpPr txBox="1"/>
          <p:nvPr>
            <p:ph idx="1" type="body"/>
          </p:nvPr>
        </p:nvSpPr>
        <p:spPr>
          <a:xfrm>
            <a:off x="2770950" y="1944475"/>
            <a:ext cx="4036200" cy="2267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LcPeriod"/>
            </a:pPr>
            <a:r>
              <a:rPr lang="en" sz="2400"/>
              <a:t>matter</a:t>
            </a:r>
            <a:endParaRPr sz="2400"/>
          </a:p>
          <a:p>
            <a:pPr indent="-381000" lvl="0" marL="457200" rtl="0">
              <a:spcBef>
                <a:spcPts val="0"/>
              </a:spcBef>
              <a:spcAft>
                <a:spcPts val="0"/>
              </a:spcAft>
              <a:buSzPts val="2400"/>
              <a:buAutoNum type="alphaLcPeriod"/>
            </a:pPr>
            <a:r>
              <a:rPr lang="en" sz="2400">
                <a:highlight>
                  <a:srgbClr val="FFFF00"/>
                </a:highlight>
              </a:rPr>
              <a:t>energy</a:t>
            </a:r>
            <a:endParaRPr sz="2400">
              <a:highlight>
                <a:srgbClr val="FFFF00"/>
              </a:highlight>
            </a:endParaRPr>
          </a:p>
          <a:p>
            <a:pPr indent="-381000" lvl="0" marL="457200" rtl="0">
              <a:spcBef>
                <a:spcPts val="0"/>
              </a:spcBef>
              <a:spcAft>
                <a:spcPts val="0"/>
              </a:spcAft>
              <a:buSzPts val="2400"/>
              <a:buAutoNum type="alphaLcPeriod"/>
            </a:pPr>
            <a:r>
              <a:rPr lang="en" sz="2400"/>
              <a:t>speed</a:t>
            </a:r>
            <a:endParaRPr sz="2400"/>
          </a:p>
          <a:p>
            <a:pPr indent="-381000" lvl="0" marL="457200" rtl="0">
              <a:spcBef>
                <a:spcPts val="0"/>
              </a:spcBef>
              <a:spcAft>
                <a:spcPts val="0"/>
              </a:spcAft>
              <a:buSzPts val="2400"/>
              <a:buAutoNum type="alphaLcPeriod"/>
            </a:pPr>
            <a:r>
              <a:rPr lang="en" sz="2400"/>
              <a:t>water</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1117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2.   The dark inner circle of a shadow </a:t>
            </a:r>
            <a:endParaRPr/>
          </a:p>
        </p:txBody>
      </p:sp>
      <p:sp>
        <p:nvSpPr>
          <p:cNvPr id="79" name="Shape 79"/>
          <p:cNvSpPr txBox="1"/>
          <p:nvPr>
            <p:ph idx="1" type="body"/>
          </p:nvPr>
        </p:nvSpPr>
        <p:spPr>
          <a:xfrm>
            <a:off x="1942100" y="1858975"/>
            <a:ext cx="4321500" cy="24753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UcPeriod"/>
            </a:pPr>
            <a:r>
              <a:rPr lang="en" sz="2400"/>
              <a:t>is scary</a:t>
            </a:r>
            <a:endParaRPr sz="2400"/>
          </a:p>
          <a:p>
            <a:pPr indent="-381000" lvl="0" marL="457200" rtl="0">
              <a:spcBef>
                <a:spcPts val="0"/>
              </a:spcBef>
              <a:spcAft>
                <a:spcPts val="0"/>
              </a:spcAft>
              <a:buSzPts val="2400"/>
              <a:buAutoNum type="alphaUcPeriod"/>
            </a:pPr>
            <a:r>
              <a:rPr lang="en" sz="2400"/>
              <a:t>umber</a:t>
            </a:r>
            <a:endParaRPr sz="2400"/>
          </a:p>
          <a:p>
            <a:pPr indent="-381000" lvl="0" marL="457200" rtl="0">
              <a:spcBef>
                <a:spcPts val="0"/>
              </a:spcBef>
              <a:spcAft>
                <a:spcPts val="0"/>
              </a:spcAft>
              <a:buSzPts val="2400"/>
              <a:buAutoNum type="alphaUcPeriod"/>
            </a:pPr>
            <a:r>
              <a:rPr lang="en" sz="2400"/>
              <a:t>penumbra</a:t>
            </a:r>
            <a:endParaRPr sz="2400">
              <a:highlight>
                <a:srgbClr val="FFFF00"/>
              </a:highlight>
            </a:endParaRPr>
          </a:p>
          <a:p>
            <a:pPr indent="-381000" lvl="0" marL="457200">
              <a:spcBef>
                <a:spcPts val="0"/>
              </a:spcBef>
              <a:spcAft>
                <a:spcPts val="0"/>
              </a:spcAft>
              <a:buSzPts val="2400"/>
              <a:buAutoNum type="alphaUcPeriod"/>
            </a:pPr>
            <a:r>
              <a:rPr lang="en" sz="2400"/>
              <a:t>umbra</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1117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2.  The dark inner circle of a shadow</a:t>
            </a:r>
            <a:endParaRPr/>
          </a:p>
        </p:txBody>
      </p:sp>
      <p:sp>
        <p:nvSpPr>
          <p:cNvPr id="85" name="Shape 85"/>
          <p:cNvSpPr txBox="1"/>
          <p:nvPr>
            <p:ph idx="1" type="body"/>
          </p:nvPr>
        </p:nvSpPr>
        <p:spPr>
          <a:xfrm>
            <a:off x="1942100" y="1858975"/>
            <a:ext cx="4321500" cy="24753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AutoNum type="alphaUcPeriod"/>
            </a:pPr>
            <a:r>
              <a:rPr lang="en" sz="2400"/>
              <a:t>is scary</a:t>
            </a:r>
            <a:endParaRPr sz="2400"/>
          </a:p>
          <a:p>
            <a:pPr indent="-381000" lvl="0" marL="457200" rtl="0">
              <a:spcBef>
                <a:spcPts val="0"/>
              </a:spcBef>
              <a:spcAft>
                <a:spcPts val="0"/>
              </a:spcAft>
              <a:buSzPts val="2400"/>
              <a:buAutoNum type="alphaUcPeriod"/>
            </a:pPr>
            <a:r>
              <a:rPr lang="en" sz="2400"/>
              <a:t>umber</a:t>
            </a:r>
            <a:endParaRPr sz="2400"/>
          </a:p>
          <a:p>
            <a:pPr indent="-381000" lvl="0" marL="457200" rtl="0">
              <a:spcBef>
                <a:spcPts val="0"/>
              </a:spcBef>
              <a:spcAft>
                <a:spcPts val="0"/>
              </a:spcAft>
              <a:buSzPts val="2400"/>
              <a:buAutoNum type="alphaUcPeriod"/>
            </a:pPr>
            <a:r>
              <a:rPr lang="en" sz="2400"/>
              <a:t>penumbra</a:t>
            </a:r>
            <a:endParaRPr sz="2400">
              <a:highlight>
                <a:srgbClr val="FFFF00"/>
              </a:highlight>
            </a:endParaRPr>
          </a:p>
          <a:p>
            <a:pPr indent="-381000" lvl="0" marL="457200" rtl="0">
              <a:spcBef>
                <a:spcPts val="0"/>
              </a:spcBef>
              <a:spcAft>
                <a:spcPts val="0"/>
              </a:spcAft>
              <a:buSzPts val="2400"/>
              <a:buAutoNum type="alphaUcPeriod"/>
            </a:pPr>
            <a:r>
              <a:rPr lang="en" sz="2400">
                <a:highlight>
                  <a:srgbClr val="FFFF00"/>
                </a:highlight>
              </a:rPr>
              <a:t>umbra</a:t>
            </a:r>
            <a:endParaRPr sz="2400">
              <a:highlight>
                <a:srgbClr val="FFFF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3.  True or False.  Moving a light closer to an object will increase the size of the shadow.</a:t>
            </a:r>
            <a:endParaRPr/>
          </a:p>
          <a:p>
            <a:pPr indent="0" lvl="0" marL="0">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3. </a:t>
            </a:r>
            <a:r>
              <a:rPr lang="en"/>
              <a:t>True or False.  Moving a light closer to an object will increase the size of the shadow.</a:t>
            </a:r>
            <a:endParaRPr/>
          </a:p>
          <a:p>
            <a:pPr indent="0" lvl="0" marL="0" rtl="0">
              <a:spcBef>
                <a:spcPts val="0"/>
              </a:spcBef>
              <a:spcAft>
                <a:spcPts val="0"/>
              </a:spcAft>
              <a:buNone/>
            </a:pPr>
            <a:r>
              <a:rPr lang="en"/>
              <a:t> </a:t>
            </a:r>
            <a:endParaRPr/>
          </a:p>
        </p:txBody>
      </p:sp>
      <p:sp>
        <p:nvSpPr>
          <p:cNvPr id="96" name="Shape 96"/>
          <p:cNvSpPr txBox="1"/>
          <p:nvPr>
            <p:ph idx="1" type="body"/>
          </p:nvPr>
        </p:nvSpPr>
        <p:spPr>
          <a:xfrm>
            <a:off x="3243900" y="1886450"/>
            <a:ext cx="1347000" cy="19638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highlight>
                  <a:srgbClr val="FFFF00"/>
                </a:highlight>
              </a:rPr>
              <a:t>True</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1239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4.   Which source of light produces the sharpest image, point source or diffuse source?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