
<file path=[Content_Types].xml><?xml version="1.0" encoding="utf-8"?>
<Types xmlns="http://schemas.openxmlformats.org/package/2006/content-types">
  <Default ContentType="application/x-fontdata" Extension="fntdata"/>
  <Default ContentType="image/gif" Extension="gif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</p:sldIdLst>
  <p:sldSz cy="5143500" cx="9144000"/>
  <p:notesSz cx="6858000" cy="9144000"/>
  <p:embeddedFontLst>
    <p:embeddedFont>
      <p:font typeface="Amatic SC"/>
      <p:regular r:id="rId27"/>
      <p:bold r:id="rId28"/>
    </p:embeddedFont>
    <p:embeddedFont>
      <p:font typeface="Source Code Pro"/>
      <p:regular r:id="rId29"/>
      <p:bold r:id="rId3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font" Target="fonts/AmaticSC-bold.fntdata"/><Relationship Id="rId27" Type="http://schemas.openxmlformats.org/officeDocument/2006/relationships/font" Target="fonts/AmaticSC-regular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font" Target="fonts/SourceCodePro-regular.fntdata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0" Type="http://schemas.openxmlformats.org/officeDocument/2006/relationships/font" Target="fonts/SourceCodePro-bold.fntdata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264657995b_0_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264657995b_0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257a496281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257a496281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264657995b_0_9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264657995b_0_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257a496281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257a496281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264657995b_0_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264657995b_0_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257a496281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257a496281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264657995b_0_10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264657995b_0_1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264657995b_0_10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264657995b_0_1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264657995b_0_1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264657995b_0_1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264657995b_0_1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264657995b_0_1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264657995b_0_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264657995b_0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264657995b_0_1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264657995b_0_1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264657995b_0_1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264657995b_0_1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264657995b_0_1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264657995b_0_1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264657995b_0_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264657995b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264657995b_0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264657995b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264657995b_0_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264657995b_0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264657995b_0_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264657995b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264657995b_0_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264657995b_0_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264657995b_0_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264657995b_0_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257a49628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257a49628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/>
          <p:nvPr>
            <p:ph hasCustomPrompt="1" type="title"/>
          </p:nvPr>
        </p:nvSpPr>
        <p:spPr>
          <a:xfrm>
            <a:off x="311700" y="1240275"/>
            <a:ext cx="8520600" cy="19818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/>
          <p:nvPr>
            <p:ph idx="1" type="body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2" type="body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/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accent4"/>
        </a:solid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8" name="Google Shape;3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9" name="Google Shape;39;p9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40" name="Google Shape;40;p9"/>
          <p:cNvSpPr txBox="1"/>
          <p:nvPr>
            <p:ph idx="1" type="subTitle"/>
          </p:nvPr>
        </p:nvSpPr>
        <p:spPr>
          <a:xfrm>
            <a:off x="265500" y="2845223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41" name="Google Shape;41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9pPr>
          </a:lstStyle>
          <a:p/>
        </p:txBody>
      </p:sp>
      <p:sp>
        <p:nvSpPr>
          <p:cNvPr id="42" name="Google Shape;42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matic SC"/>
              <a:buNone/>
              <a:defRPr b="1" sz="24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/>
        </p:txBody>
      </p:sp>
      <p:sp>
        <p:nvSpPr>
          <p:cNvPr id="45" name="Google Shape;45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each-day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gif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/>
          <p:nvPr>
            <p:ph type="ctrTitle"/>
          </p:nvPr>
        </p:nvSpPr>
        <p:spPr>
          <a:xfrm>
            <a:off x="2188800" y="314550"/>
            <a:ext cx="6955200" cy="2604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Think Like a Scientist</a:t>
            </a:r>
            <a:endParaRPr/>
          </a:p>
        </p:txBody>
      </p:sp>
      <p:sp>
        <p:nvSpPr>
          <p:cNvPr id="57" name="Google Shape;57;p13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Grudge Ball Review</a:t>
            </a:r>
            <a:endParaRPr sz="3000"/>
          </a:p>
        </p:txBody>
      </p:sp>
      <p:pic>
        <p:nvPicPr>
          <p:cNvPr descr="ani_thinkingcap-1.gif" id="58" name="Google Shape;58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750" y="132375"/>
            <a:ext cx="2190750" cy="3209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2"/>
          <p:cNvSpPr txBox="1"/>
          <p:nvPr>
            <p:ph type="title"/>
          </p:nvPr>
        </p:nvSpPr>
        <p:spPr>
          <a:xfrm>
            <a:off x="311700" y="292850"/>
            <a:ext cx="8520600" cy="1446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True or False: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Science experiments Don’t need to have Variables.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3"/>
          <p:cNvSpPr txBox="1"/>
          <p:nvPr>
            <p:ph type="title"/>
          </p:nvPr>
        </p:nvSpPr>
        <p:spPr>
          <a:xfrm>
            <a:off x="311700" y="292850"/>
            <a:ext cx="8520600" cy="1446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True or False: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Science experiments Don’t need to have Variables.</a:t>
            </a:r>
            <a:endParaRPr/>
          </a:p>
        </p:txBody>
      </p:sp>
      <p:sp>
        <p:nvSpPr>
          <p:cNvPr id="117" name="Google Shape;117;p23"/>
          <p:cNvSpPr txBox="1"/>
          <p:nvPr/>
        </p:nvSpPr>
        <p:spPr>
          <a:xfrm>
            <a:off x="900425" y="2468425"/>
            <a:ext cx="7405200" cy="155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Source Code Pro"/>
                <a:ea typeface="Source Code Pro"/>
                <a:cs typeface="Source Code Pro"/>
                <a:sym typeface="Source Code Pro"/>
              </a:rPr>
              <a:t>FALSE.  All experiments have variables.</a:t>
            </a:r>
            <a:endParaRPr sz="240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4"/>
          <p:cNvSpPr txBox="1"/>
          <p:nvPr>
            <p:ph type="title"/>
          </p:nvPr>
        </p:nvSpPr>
        <p:spPr>
          <a:xfrm>
            <a:off x="311700" y="292850"/>
            <a:ext cx="8520600" cy="157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Method should you Use when writing a Conclusion?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5"/>
          <p:cNvSpPr txBox="1"/>
          <p:nvPr>
            <p:ph type="title"/>
          </p:nvPr>
        </p:nvSpPr>
        <p:spPr>
          <a:xfrm>
            <a:off x="311700" y="292850"/>
            <a:ext cx="8520600" cy="157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Method should you Use when writing a Conclusion?</a:t>
            </a:r>
            <a:endParaRPr/>
          </a:p>
        </p:txBody>
      </p:sp>
      <p:sp>
        <p:nvSpPr>
          <p:cNvPr id="128" name="Google Shape;128;p25"/>
          <p:cNvSpPr txBox="1"/>
          <p:nvPr>
            <p:ph idx="1" type="body"/>
          </p:nvPr>
        </p:nvSpPr>
        <p:spPr>
          <a:xfrm>
            <a:off x="311700" y="2188975"/>
            <a:ext cx="8520600" cy="237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C-E-R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400"/>
              <a:t>Claim - Evidence - Reasoning</a:t>
            </a:r>
            <a:endParaRPr sz="24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6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Does the “E” in C-E-R Stand for?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7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Does the “E” in C-E-R Stand for?</a:t>
            </a:r>
            <a:endParaRPr/>
          </a:p>
        </p:txBody>
      </p:sp>
      <p:sp>
        <p:nvSpPr>
          <p:cNvPr id="139" name="Google Shape;139;p27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The E stands for Evidence.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C: Claim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E: Evidence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400"/>
              <a:t>R: Reasoning</a:t>
            </a:r>
            <a:endParaRPr sz="24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8"/>
          <p:cNvSpPr txBox="1"/>
          <p:nvPr>
            <p:ph type="title"/>
          </p:nvPr>
        </p:nvSpPr>
        <p:spPr>
          <a:xfrm>
            <a:off x="311700" y="292850"/>
            <a:ext cx="8520600" cy="157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the effect of Soil Type on Plant Height?</a:t>
            </a:r>
            <a:endParaRPr/>
          </a:p>
        </p:txBody>
      </p:sp>
      <p:sp>
        <p:nvSpPr>
          <p:cNvPr id="145" name="Google Shape;145;p28"/>
          <p:cNvSpPr txBox="1"/>
          <p:nvPr>
            <p:ph idx="1" type="body"/>
          </p:nvPr>
        </p:nvSpPr>
        <p:spPr>
          <a:xfrm>
            <a:off x="311700" y="2188975"/>
            <a:ext cx="8520600" cy="206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What is the independent variable? </a:t>
            </a:r>
            <a:r>
              <a:rPr i="1" lang="en"/>
              <a:t>Underline it.</a:t>
            </a:r>
            <a:endParaRPr i="1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400"/>
              <a:t>What is the dependent variable?  </a:t>
            </a:r>
            <a:r>
              <a:rPr i="1" lang="en"/>
              <a:t>Circle it.</a:t>
            </a:r>
            <a:endParaRPr i="1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9"/>
          <p:cNvSpPr txBox="1"/>
          <p:nvPr>
            <p:ph type="title"/>
          </p:nvPr>
        </p:nvSpPr>
        <p:spPr>
          <a:xfrm>
            <a:off x="311700" y="292850"/>
            <a:ext cx="8520600" cy="157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the effect of Soil Type on Plant Height?</a:t>
            </a:r>
            <a:endParaRPr/>
          </a:p>
        </p:txBody>
      </p:sp>
      <p:sp>
        <p:nvSpPr>
          <p:cNvPr id="151" name="Google Shape;151;p29"/>
          <p:cNvSpPr txBox="1"/>
          <p:nvPr>
            <p:ph idx="1" type="body"/>
          </p:nvPr>
        </p:nvSpPr>
        <p:spPr>
          <a:xfrm>
            <a:off x="311700" y="2188975"/>
            <a:ext cx="8520600" cy="206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/>
              <a:t>Name two control variables for this testable question.</a:t>
            </a:r>
            <a:endParaRPr i="1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30"/>
          <p:cNvSpPr txBox="1"/>
          <p:nvPr>
            <p:ph type="title"/>
          </p:nvPr>
        </p:nvSpPr>
        <p:spPr>
          <a:xfrm>
            <a:off x="311700" y="292850"/>
            <a:ext cx="8520600" cy="157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the effect of Soil Type on Plant Height?</a:t>
            </a:r>
            <a:endParaRPr/>
          </a:p>
        </p:txBody>
      </p:sp>
      <p:sp>
        <p:nvSpPr>
          <p:cNvPr id="157" name="Google Shape;157;p30"/>
          <p:cNvSpPr txBox="1"/>
          <p:nvPr>
            <p:ph idx="1" type="body"/>
          </p:nvPr>
        </p:nvSpPr>
        <p:spPr>
          <a:xfrm>
            <a:off x="311700" y="2188975"/>
            <a:ext cx="8520600" cy="2716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Name two control variables for this testable question.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400">
                <a:solidFill>
                  <a:srgbClr val="0000FF"/>
                </a:solidFill>
              </a:rPr>
              <a:t>Type of plant, growing conditions (sunlight, temperature, etc), amount of water, type of container</a:t>
            </a:r>
            <a:endParaRPr sz="240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31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Identify the testable question</a:t>
            </a:r>
            <a:endParaRPr/>
          </a:p>
        </p:txBody>
      </p:sp>
      <p:sp>
        <p:nvSpPr>
          <p:cNvPr id="163" name="Google Shape;163;p31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eriod"/>
            </a:pPr>
            <a:r>
              <a:rPr lang="en"/>
              <a:t>Which is better, ice cream or potato chips?</a:t>
            </a:r>
            <a:endParaRPr/>
          </a:p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eriod"/>
            </a:pPr>
            <a:r>
              <a:rPr lang="en"/>
              <a:t>Does water smell good?</a:t>
            </a:r>
            <a:endParaRPr/>
          </a:p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eriod"/>
            </a:pPr>
            <a:r>
              <a:rPr lang="en"/>
              <a:t>Does the type of wood affect how long it burns?</a:t>
            </a:r>
            <a:endParaRPr/>
          </a:p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eriod"/>
            </a:pPr>
            <a:r>
              <a:rPr lang="en"/>
              <a:t>Does carbon dioxide in the atmosphere cause the atmosphere to warm?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   What IS aN Independent Variable?</a:t>
            </a:r>
            <a:endParaRPr/>
          </a:p>
        </p:txBody>
      </p:sp>
      <p:sp>
        <p:nvSpPr>
          <p:cNvPr id="64" name="Google Shape;64;p14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400"/>
              <a:buAutoNum type="alphaLcPeriod"/>
            </a:pPr>
            <a:r>
              <a:rPr lang="en" sz="2400"/>
              <a:t>The variable that is manipulated or changed</a:t>
            </a:r>
            <a:endParaRPr sz="2400"/>
          </a:p>
          <a:p>
            <a:pPr indent="-3810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400"/>
              <a:buAutoNum type="alphaLcPeriod"/>
            </a:pPr>
            <a:r>
              <a:rPr lang="en" sz="2400"/>
              <a:t>The variable that is left the same</a:t>
            </a:r>
            <a:endParaRPr sz="2400"/>
          </a:p>
          <a:p>
            <a:pPr indent="-3810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400"/>
              <a:buAutoNum type="alphaLcPeriod"/>
            </a:pPr>
            <a:r>
              <a:rPr lang="en" sz="2400"/>
              <a:t>The final result of the experiment</a:t>
            </a:r>
            <a:endParaRPr sz="2400"/>
          </a:p>
          <a:p>
            <a:pPr indent="-3810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400"/>
              <a:buAutoNum type="alphaLcPeriod"/>
            </a:pPr>
            <a:r>
              <a:rPr lang="en" sz="2400"/>
              <a:t>The variable that is measured</a:t>
            </a:r>
            <a:endParaRPr sz="24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32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Identify the testable question</a:t>
            </a:r>
            <a:endParaRPr/>
          </a:p>
        </p:txBody>
      </p:sp>
      <p:sp>
        <p:nvSpPr>
          <p:cNvPr id="169" name="Google Shape;169;p32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eriod"/>
            </a:pPr>
            <a:r>
              <a:rPr lang="en"/>
              <a:t>Which is better, ice cream or potato chips?</a:t>
            </a:r>
            <a:endParaRPr/>
          </a:p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eriod"/>
            </a:pPr>
            <a:r>
              <a:rPr lang="en"/>
              <a:t>Does water smell good?</a:t>
            </a:r>
            <a:endParaRPr/>
          </a:p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eriod"/>
            </a:pPr>
            <a:r>
              <a:rPr lang="en">
                <a:highlight>
                  <a:srgbClr val="FFFF00"/>
                </a:highlight>
              </a:rPr>
              <a:t>Does the type of wood affect how long it burns?</a:t>
            </a:r>
            <a:endParaRPr>
              <a:highlight>
                <a:srgbClr val="FFFF00"/>
              </a:highlight>
            </a:endParaRPr>
          </a:p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eriod"/>
            </a:pPr>
            <a:r>
              <a:rPr lang="en"/>
              <a:t>Does carbon dioxide in the atmosphere cause the atmosphere to warm?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3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Write an if-Then HyPothesis</a:t>
            </a:r>
            <a:endParaRPr/>
          </a:p>
        </p:txBody>
      </p:sp>
      <p:sp>
        <p:nvSpPr>
          <p:cNvPr id="175" name="Google Shape;175;p33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400"/>
              <a:t>Does changing the height of the ramp affect how far a ball will roll?</a:t>
            </a:r>
            <a:endParaRPr sz="24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34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Write an if-Then HyPothesis</a:t>
            </a:r>
            <a:endParaRPr/>
          </a:p>
        </p:txBody>
      </p:sp>
      <p:sp>
        <p:nvSpPr>
          <p:cNvPr id="181" name="Google Shape;181;p34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Does changing the height of the ramp affect how far a ball will roll?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400">
                <a:highlight>
                  <a:srgbClr val="FFFF00"/>
                </a:highlight>
              </a:rPr>
              <a:t>If the height of the ramp is higher, then the ball will roll farther.</a:t>
            </a:r>
            <a:endParaRPr sz="2400">
              <a:highlight>
                <a:srgbClr val="FFFF00"/>
              </a:highligh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   What IS aN Independent Variable?</a:t>
            </a:r>
            <a:endParaRPr/>
          </a:p>
        </p:txBody>
      </p:sp>
      <p:sp>
        <p:nvSpPr>
          <p:cNvPr id="70" name="Google Shape;70;p15"/>
          <p:cNvSpPr txBox="1"/>
          <p:nvPr>
            <p:ph idx="1" type="body"/>
          </p:nvPr>
        </p:nvSpPr>
        <p:spPr>
          <a:xfrm>
            <a:off x="311700" y="1772025"/>
            <a:ext cx="8520600" cy="141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400"/>
              <a:buAutoNum type="alphaLcPeriod"/>
            </a:pPr>
            <a:r>
              <a:rPr lang="en" sz="2400"/>
              <a:t>The variable that is manipulated or changed</a:t>
            </a:r>
            <a:endParaRPr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   What IS a Controlled Variable?</a:t>
            </a:r>
            <a:endParaRPr/>
          </a:p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400"/>
              <a:buAutoNum type="alphaLcPeriod"/>
            </a:pPr>
            <a:r>
              <a:rPr lang="en" sz="2400"/>
              <a:t>The variable that is manipulated or changed</a:t>
            </a:r>
            <a:endParaRPr sz="2400"/>
          </a:p>
          <a:p>
            <a:pPr indent="-3810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400"/>
              <a:buAutoNum type="alphaLcPeriod"/>
            </a:pPr>
            <a:r>
              <a:rPr lang="en" sz="2400"/>
              <a:t>The variable that is left the same</a:t>
            </a:r>
            <a:endParaRPr sz="2400"/>
          </a:p>
          <a:p>
            <a:pPr indent="-3810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400"/>
              <a:buAutoNum type="alphaLcPeriod"/>
            </a:pPr>
            <a:r>
              <a:rPr lang="en" sz="2400"/>
              <a:t>The final result of the experiment</a:t>
            </a:r>
            <a:endParaRPr sz="2400"/>
          </a:p>
          <a:p>
            <a:pPr indent="-3810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400"/>
              <a:buAutoNum type="alphaLcPeriod"/>
            </a:pPr>
            <a:r>
              <a:rPr lang="en" sz="2400"/>
              <a:t>The variable that is measured</a:t>
            </a:r>
            <a:endParaRPr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   What IS A Controlled Variable?</a:t>
            </a:r>
            <a:endParaRPr/>
          </a:p>
        </p:txBody>
      </p:sp>
      <p:sp>
        <p:nvSpPr>
          <p:cNvPr id="82" name="Google Shape;82;p17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lnSpc>
                <a:spcPct val="2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b. The variable that is left the same</a:t>
            </a:r>
            <a:endParaRPr sz="2400"/>
          </a:p>
          <a:p>
            <a:pPr indent="0" lvl="0" marL="0" rtl="0" algn="l">
              <a:lnSpc>
                <a:spcPct val="200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   What IS a Dependent Variable?</a:t>
            </a:r>
            <a:endParaRPr/>
          </a:p>
        </p:txBody>
      </p:sp>
      <p:sp>
        <p:nvSpPr>
          <p:cNvPr id="88" name="Google Shape;88;p18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400"/>
              <a:buAutoNum type="alphaLcPeriod"/>
            </a:pPr>
            <a:r>
              <a:rPr lang="en" sz="2400"/>
              <a:t>The variable that is manipulated or changed</a:t>
            </a:r>
            <a:endParaRPr sz="2400"/>
          </a:p>
          <a:p>
            <a:pPr indent="-3810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400"/>
              <a:buAutoNum type="alphaLcPeriod"/>
            </a:pPr>
            <a:r>
              <a:rPr lang="en" sz="2400"/>
              <a:t>The variable that is left the same</a:t>
            </a:r>
            <a:endParaRPr sz="2400"/>
          </a:p>
          <a:p>
            <a:pPr indent="-3810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400"/>
              <a:buAutoNum type="alphaLcPeriod"/>
            </a:pPr>
            <a:r>
              <a:rPr lang="en" sz="2400"/>
              <a:t>The final result of the experiment</a:t>
            </a:r>
            <a:endParaRPr sz="2400"/>
          </a:p>
          <a:p>
            <a:pPr indent="-3810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400"/>
              <a:buAutoNum type="alphaLcPeriod"/>
            </a:pPr>
            <a:r>
              <a:rPr lang="en" sz="2400"/>
              <a:t>The variable that is measured</a:t>
            </a:r>
            <a:endParaRPr sz="2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   What IS a Dependent Variable?</a:t>
            </a:r>
            <a:endParaRPr/>
          </a:p>
        </p:txBody>
      </p:sp>
      <p:sp>
        <p:nvSpPr>
          <p:cNvPr id="94" name="Google Shape;94;p19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lnSpc>
                <a:spcPct val="200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400"/>
              <a:t>d</a:t>
            </a:r>
            <a:r>
              <a:rPr lang="en" sz="2400"/>
              <a:t>. The variable that is measured</a:t>
            </a:r>
            <a:endParaRPr sz="2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0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   IN A SCIENTIFIC EXPERIMENT</a:t>
            </a:r>
            <a:endParaRPr/>
          </a:p>
        </p:txBody>
      </p:sp>
      <p:sp>
        <p:nvSpPr>
          <p:cNvPr id="100" name="Google Shape;100;p20"/>
          <p:cNvSpPr txBox="1"/>
          <p:nvPr>
            <p:ph idx="1" type="body"/>
          </p:nvPr>
        </p:nvSpPr>
        <p:spPr>
          <a:xfrm>
            <a:off x="311700" y="1228675"/>
            <a:ext cx="8520600" cy="363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400"/>
              <a:buAutoNum type="alphaLcPeriod"/>
            </a:pPr>
            <a:r>
              <a:rPr lang="en" sz="2400"/>
              <a:t>All variables should be controlled.</a:t>
            </a:r>
            <a:endParaRPr sz="2400"/>
          </a:p>
          <a:p>
            <a:pPr indent="-381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AutoNum type="alphaLcPeriod"/>
            </a:pPr>
            <a:r>
              <a:rPr lang="en" sz="2400"/>
              <a:t>If you do it right the first time, you don’t need to do it again.								                     </a:t>
            </a:r>
            <a:endParaRPr sz="2400"/>
          </a:p>
          <a:p>
            <a:pPr indent="-3810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400"/>
              <a:buAutoNum type="alphaLcPeriod"/>
            </a:pPr>
            <a:r>
              <a:rPr lang="en" sz="2400"/>
              <a:t>Only one variable needs to be changed.</a:t>
            </a:r>
            <a:endParaRPr sz="2400"/>
          </a:p>
          <a:p>
            <a:pPr indent="-381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AutoNum type="alphaLcPeriod"/>
            </a:pPr>
            <a:r>
              <a:rPr lang="en" sz="2400"/>
              <a:t>If your hypothesis is incorrect, then your experiment is wrong.</a:t>
            </a:r>
            <a:endParaRPr sz="2400"/>
          </a:p>
          <a:p>
            <a:pPr indent="0" lvl="0" marL="0" rtl="0" algn="l">
              <a:lnSpc>
                <a:spcPct val="200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1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   IN A SCIENTIFIC EXPERIMENT</a:t>
            </a:r>
            <a:endParaRPr/>
          </a:p>
        </p:txBody>
      </p:sp>
      <p:sp>
        <p:nvSpPr>
          <p:cNvPr id="106" name="Google Shape;106;p21"/>
          <p:cNvSpPr txBox="1"/>
          <p:nvPr>
            <p:ph idx="1" type="body"/>
          </p:nvPr>
        </p:nvSpPr>
        <p:spPr>
          <a:xfrm>
            <a:off x="311700" y="1228675"/>
            <a:ext cx="8520600" cy="363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400"/>
              <a:buAutoNum type="alphaLcPeriod"/>
            </a:pPr>
            <a:r>
              <a:rPr lang="en" sz="2400"/>
              <a:t>All variables should be controlled.</a:t>
            </a:r>
            <a:endParaRPr sz="2400"/>
          </a:p>
          <a:p>
            <a:pPr indent="-381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AutoNum type="alphaLcPeriod"/>
            </a:pPr>
            <a:r>
              <a:rPr lang="en" sz="2400"/>
              <a:t>If you do it right the first time, you don’t need to do it again.								                     </a:t>
            </a:r>
            <a:endParaRPr sz="2400"/>
          </a:p>
          <a:p>
            <a:pPr indent="-3810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400"/>
              <a:buAutoNum type="alphaLcPeriod"/>
            </a:pPr>
            <a:r>
              <a:rPr lang="en" sz="2400">
                <a:highlight>
                  <a:srgbClr val="FFFF00"/>
                </a:highlight>
              </a:rPr>
              <a:t>Only one variable needs to be changed.</a:t>
            </a:r>
            <a:endParaRPr sz="2400">
              <a:highlight>
                <a:srgbClr val="FFFF00"/>
              </a:highlight>
            </a:endParaRPr>
          </a:p>
          <a:p>
            <a:pPr indent="-381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AutoNum type="alphaLcPeriod"/>
            </a:pPr>
            <a:r>
              <a:rPr lang="en" sz="2400"/>
              <a:t>If your hypothesis is incorrect, then your experiment is wrong.</a:t>
            </a:r>
            <a:endParaRPr sz="2400"/>
          </a:p>
          <a:p>
            <a:pPr indent="0" lvl="0" marL="0" rtl="0" algn="l">
              <a:lnSpc>
                <a:spcPct val="200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Beach 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