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  <p:sldId id="259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34" autoAdjust="0"/>
    <p:restoredTop sz="86467" autoAdjust="0"/>
  </p:normalViewPr>
  <p:slideViewPr>
    <p:cSldViewPr snapToGrid="0" snapToObjects="1">
      <p:cViewPr>
        <p:scale>
          <a:sx n="100" d="100"/>
          <a:sy n="100" d="100"/>
        </p:scale>
        <p:origin x="-1856" y="-8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0CB1E-7127-CF4D-A0D3-A86BD4B1D811}" type="datetimeFigureOut">
              <a:rPr lang="en-US" smtClean="0"/>
              <a:t>9/18/18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885F-55DC-AC45-AE83-BD4BED501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348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0CB1E-7127-CF4D-A0D3-A86BD4B1D811}" type="datetimeFigureOut">
              <a:rPr lang="en-US" smtClean="0"/>
              <a:t>9/18/18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885F-55DC-AC45-AE83-BD4BED501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301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0CB1E-7127-CF4D-A0D3-A86BD4B1D811}" type="datetimeFigureOut">
              <a:rPr lang="en-US" smtClean="0"/>
              <a:t>9/18/18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885F-55DC-AC45-AE83-BD4BED501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224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0CB1E-7127-CF4D-A0D3-A86BD4B1D811}" type="datetimeFigureOut">
              <a:rPr lang="en-US" smtClean="0"/>
              <a:t>9/18/18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885F-55DC-AC45-AE83-BD4BED501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268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0CB1E-7127-CF4D-A0D3-A86BD4B1D811}" type="datetimeFigureOut">
              <a:rPr lang="en-US" smtClean="0"/>
              <a:t>9/18/18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885F-55DC-AC45-AE83-BD4BED501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49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0CB1E-7127-CF4D-A0D3-A86BD4B1D811}" type="datetimeFigureOut">
              <a:rPr lang="en-US" smtClean="0"/>
              <a:t>9/18/18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885F-55DC-AC45-AE83-BD4BED501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305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0CB1E-7127-CF4D-A0D3-A86BD4B1D811}" type="datetimeFigureOut">
              <a:rPr lang="en-US" smtClean="0"/>
              <a:t>9/18/18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885F-55DC-AC45-AE83-BD4BED501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952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0CB1E-7127-CF4D-A0D3-A86BD4B1D811}" type="datetimeFigureOut">
              <a:rPr lang="en-US" smtClean="0"/>
              <a:t>9/18/18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885F-55DC-AC45-AE83-BD4BED501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167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0CB1E-7127-CF4D-A0D3-A86BD4B1D811}" type="datetimeFigureOut">
              <a:rPr lang="en-US" smtClean="0"/>
              <a:t>9/18/18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885F-55DC-AC45-AE83-BD4BED501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648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0CB1E-7127-CF4D-A0D3-A86BD4B1D811}" type="datetimeFigureOut">
              <a:rPr lang="en-US" smtClean="0"/>
              <a:t>9/18/18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885F-55DC-AC45-AE83-BD4BED501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490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0CB1E-7127-CF4D-A0D3-A86BD4B1D811}" type="datetimeFigureOut">
              <a:rPr lang="en-US" smtClean="0"/>
              <a:t>9/18/18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E885F-55DC-AC45-AE83-BD4BED501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860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0CB1E-7127-CF4D-A0D3-A86BD4B1D811}" type="datetimeFigureOut">
              <a:rPr lang="en-US" smtClean="0"/>
              <a:t>9/18/18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E885F-55DC-AC45-AE83-BD4BED501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208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hyperlink" Target="mailto:bboucek@stlukeshoreline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vando.imagequix.com/g1000650321%23login" TargetMode="External"/><Relationship Id="rId4" Type="http://schemas.openxmlformats.org/officeDocument/2006/relationships/hyperlink" Target="mailto:bboucek@stlukeshoreline.org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94"/>
            <a:ext cx="6858000" cy="913860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83733" y="465667"/>
            <a:ext cx="401319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halkboard"/>
                <a:cs typeface="Chalkboard"/>
              </a:rPr>
              <a:t>Kindergarten News</a:t>
            </a:r>
          </a:p>
          <a:p>
            <a:pPr algn="ctr"/>
            <a:r>
              <a:rPr lang="en-US" sz="2000" dirty="0">
                <a:latin typeface="Chalkboard"/>
                <a:cs typeface="Chalkboard"/>
              </a:rPr>
              <a:t>Sept. </a:t>
            </a:r>
            <a:r>
              <a:rPr lang="en-US" sz="2000" dirty="0" smtClean="0">
                <a:latin typeface="Chalkboard"/>
                <a:cs typeface="Chalkboard"/>
              </a:rPr>
              <a:t>17-21  </a:t>
            </a:r>
            <a:endParaRPr lang="en-US" sz="2000" dirty="0">
              <a:latin typeface="Chalkboard"/>
              <a:cs typeface="Chalkboard"/>
            </a:endParaRP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48734" y="1075267"/>
            <a:ext cx="4292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u="sng" dirty="0" smtClean="0">
              <a:latin typeface="Chalkboard"/>
              <a:cs typeface="Chalkboard"/>
            </a:endParaRPr>
          </a:p>
          <a:p>
            <a:r>
              <a:rPr lang="en-US" sz="1200" u="sng" dirty="0" smtClean="0">
                <a:latin typeface="Chalkboard"/>
                <a:cs typeface="Chalkboard"/>
              </a:rPr>
              <a:t>Attribute</a:t>
            </a:r>
            <a:r>
              <a:rPr lang="en-US" sz="1200" dirty="0">
                <a:latin typeface="Chalkboard"/>
                <a:cs typeface="Chalkboard"/>
              </a:rPr>
              <a:t>: Caring</a:t>
            </a:r>
          </a:p>
          <a:p>
            <a:r>
              <a:rPr lang="en-US" sz="1200" dirty="0">
                <a:latin typeface="Chalkboard"/>
                <a:cs typeface="Chalkboard"/>
              </a:rPr>
              <a:t>How do we care for ourselves, others, and our world? How can we show we care?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8733" y="2090930"/>
            <a:ext cx="2743199" cy="6940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 smtClean="0">
                <a:latin typeface="Chalkboard"/>
                <a:cs typeface="Chalkboard"/>
              </a:rPr>
              <a:t>This week:</a:t>
            </a:r>
          </a:p>
          <a:p>
            <a:pPr algn="ctr"/>
            <a:endParaRPr lang="en-US" sz="1200" u="sng" dirty="0">
              <a:latin typeface="Chalkboard"/>
              <a:cs typeface="Chalkboard"/>
            </a:endParaRPr>
          </a:p>
          <a:p>
            <a:r>
              <a:rPr lang="en-US" sz="1000" dirty="0" smtClean="0">
                <a:latin typeface="Chalkboard"/>
                <a:cs typeface="Chalkboard"/>
              </a:rPr>
              <a:t>Tuesday is always 2:00 dismissal. </a:t>
            </a:r>
          </a:p>
          <a:p>
            <a:pPr algn="ctr"/>
            <a:endParaRPr lang="en-US" sz="1000" u="sng" dirty="0">
              <a:latin typeface="Chalkboard"/>
              <a:cs typeface="Chalkboard"/>
            </a:endParaRPr>
          </a:p>
          <a:p>
            <a:r>
              <a:rPr lang="en-US" sz="1000" dirty="0" smtClean="0">
                <a:latin typeface="Chalkboard"/>
                <a:cs typeface="Chalkboard"/>
              </a:rPr>
              <a:t>Get a baby sitter and turn Curriculum night into date night! Take your sweet heart out to dinner after you come to the school, Wednesday night 6:30. RSVP if you need child care to attend curriculum night.  I look forward to seeing all of you! </a:t>
            </a:r>
          </a:p>
          <a:p>
            <a:endParaRPr lang="en-US" sz="1000" dirty="0">
              <a:latin typeface="Chalkboard"/>
              <a:cs typeface="Chalkboard"/>
            </a:endParaRPr>
          </a:p>
          <a:p>
            <a:r>
              <a:rPr lang="en-US" sz="1000" dirty="0" smtClean="0">
                <a:latin typeface="Chalkboard"/>
                <a:cs typeface="Chalkboard"/>
              </a:rPr>
              <a:t>Keep working on donations for St. Luke a Thon.   </a:t>
            </a:r>
          </a:p>
          <a:p>
            <a:endParaRPr lang="en-US" sz="1000" dirty="0">
              <a:latin typeface="Chalkboard"/>
              <a:cs typeface="Chalkboard"/>
            </a:endParaRPr>
          </a:p>
          <a:p>
            <a:r>
              <a:rPr lang="en-US" sz="1000" dirty="0" smtClean="0">
                <a:latin typeface="Chalkboard"/>
                <a:cs typeface="Chalkboard"/>
              </a:rPr>
              <a:t>Book orders due! </a:t>
            </a:r>
          </a:p>
          <a:p>
            <a:pPr algn="ctr"/>
            <a:r>
              <a:rPr lang="en-US" sz="1200" dirty="0" smtClean="0">
                <a:latin typeface="Chalkboard"/>
                <a:cs typeface="Chalkboard"/>
              </a:rPr>
              <a:t> </a:t>
            </a:r>
          </a:p>
          <a:p>
            <a:pPr algn="ctr"/>
            <a:r>
              <a:rPr lang="en-US" sz="1200" u="sng" dirty="0" smtClean="0">
                <a:latin typeface="Chalkboard"/>
                <a:cs typeface="Chalkboard"/>
              </a:rPr>
              <a:t>We </a:t>
            </a:r>
            <a:r>
              <a:rPr lang="en-US" sz="1200" u="sng" dirty="0">
                <a:latin typeface="Chalkboard"/>
                <a:cs typeface="Chalkboard"/>
              </a:rPr>
              <a:t>are hard at work!!!</a:t>
            </a:r>
            <a:endParaRPr lang="en-US" sz="1200" dirty="0">
              <a:latin typeface="Chalkboard"/>
              <a:cs typeface="Chalkboard"/>
            </a:endParaRPr>
          </a:p>
          <a:p>
            <a:endParaRPr lang="en-US" sz="800" dirty="0">
              <a:latin typeface="Chalkboard"/>
              <a:cs typeface="Chalkboard"/>
            </a:endParaRPr>
          </a:p>
          <a:p>
            <a:r>
              <a:rPr lang="en-US" sz="1000" dirty="0">
                <a:latin typeface="Chalkboard"/>
                <a:cs typeface="Chalkboard"/>
              </a:rPr>
              <a:t>P</a:t>
            </a:r>
            <a:r>
              <a:rPr lang="en-US" sz="1100" dirty="0">
                <a:latin typeface="Chalkboard"/>
                <a:cs typeface="Chalkboard"/>
              </a:rPr>
              <a:t>ho</a:t>
            </a:r>
            <a:r>
              <a:rPr lang="en-US" sz="1000" dirty="0">
                <a:latin typeface="Chalkboard"/>
                <a:cs typeface="Chalkboard"/>
              </a:rPr>
              <a:t>nics/Hand writing: We </a:t>
            </a:r>
            <a:r>
              <a:rPr lang="en-US" sz="1000" dirty="0" smtClean="0">
                <a:latin typeface="Chalkboard"/>
                <a:cs typeface="Chalkboard"/>
              </a:rPr>
              <a:t>have met </a:t>
            </a:r>
            <a:r>
              <a:rPr lang="en-US" sz="1000" dirty="0">
                <a:latin typeface="Chalkboard"/>
                <a:cs typeface="Chalkboard"/>
              </a:rPr>
              <a:t>our first </a:t>
            </a:r>
            <a:r>
              <a:rPr lang="en-US" sz="1000" dirty="0" err="1">
                <a:latin typeface="Chalkboard"/>
                <a:cs typeface="Chalkboard"/>
              </a:rPr>
              <a:t>Superkid</a:t>
            </a:r>
            <a:r>
              <a:rPr lang="en-US" sz="1000" dirty="0">
                <a:latin typeface="Chalkboard"/>
                <a:cs typeface="Chalkboard"/>
              </a:rPr>
              <a:t> Cass. We </a:t>
            </a:r>
            <a:r>
              <a:rPr lang="en-US" sz="1000" dirty="0" smtClean="0">
                <a:latin typeface="Chalkboard"/>
                <a:cs typeface="Chalkboard"/>
              </a:rPr>
              <a:t>are still </a:t>
            </a:r>
            <a:r>
              <a:rPr lang="en-US" sz="1000" dirty="0">
                <a:latin typeface="Chalkboard"/>
                <a:cs typeface="Chalkboard"/>
              </a:rPr>
              <a:t>working on how to write uppercase and lowercase Cc and the sound C makes.  </a:t>
            </a:r>
          </a:p>
          <a:p>
            <a:endParaRPr lang="en-US" sz="800" dirty="0">
              <a:latin typeface="Chalkboard"/>
              <a:cs typeface="Chalkboard"/>
            </a:endParaRPr>
          </a:p>
          <a:p>
            <a:r>
              <a:rPr lang="en-US" sz="1000" dirty="0">
                <a:latin typeface="Chalkboard"/>
                <a:cs typeface="Chalkboard"/>
              </a:rPr>
              <a:t>Math</a:t>
            </a:r>
            <a:r>
              <a:rPr lang="en-US" sz="1000" dirty="0" smtClean="0">
                <a:latin typeface="Chalkboard"/>
                <a:cs typeface="Chalkboard"/>
              </a:rPr>
              <a:t>: We learning equal to, greater than, less than and comparing numbers 0-5 </a:t>
            </a:r>
          </a:p>
          <a:p>
            <a:endParaRPr lang="en-US" sz="800" dirty="0" smtClean="0">
              <a:latin typeface="Chalkboard"/>
              <a:cs typeface="Chalkboard"/>
            </a:endParaRPr>
          </a:p>
          <a:p>
            <a:r>
              <a:rPr lang="en-US" sz="1000" dirty="0" smtClean="0">
                <a:latin typeface="Chalkboard"/>
                <a:cs typeface="Chalkboard"/>
              </a:rPr>
              <a:t>Religion</a:t>
            </a:r>
            <a:r>
              <a:rPr lang="en-US" sz="1000" dirty="0">
                <a:latin typeface="Chalkboard"/>
                <a:cs typeface="Chalkboard"/>
              </a:rPr>
              <a:t>: We will be </a:t>
            </a:r>
            <a:r>
              <a:rPr lang="en-US" sz="1000" dirty="0" smtClean="0">
                <a:latin typeface="Chalkboard"/>
                <a:cs typeface="Chalkboard"/>
              </a:rPr>
              <a:t>talking more </a:t>
            </a:r>
            <a:r>
              <a:rPr lang="en-US" sz="1000" dirty="0">
                <a:latin typeface="Chalkboard"/>
                <a:cs typeface="Chalkboard"/>
              </a:rPr>
              <a:t>about God creating our world. </a:t>
            </a:r>
          </a:p>
          <a:p>
            <a:endParaRPr lang="en-US" sz="800" dirty="0">
              <a:latin typeface="Chalkboard"/>
              <a:cs typeface="Chalkboard"/>
            </a:endParaRPr>
          </a:p>
          <a:p>
            <a:r>
              <a:rPr lang="en-US" sz="1000" dirty="0">
                <a:latin typeface="Chalkboard"/>
                <a:cs typeface="Chalkboard"/>
              </a:rPr>
              <a:t>Unit of Inquiry: </a:t>
            </a:r>
            <a:r>
              <a:rPr lang="en-US" sz="1000" dirty="0" smtClean="0">
                <a:latin typeface="Chalkboard"/>
                <a:cs typeface="Chalkboard"/>
              </a:rPr>
              <a:t>Our </a:t>
            </a:r>
            <a:r>
              <a:rPr lang="en-US" sz="1000" dirty="0">
                <a:latin typeface="Chalkboard"/>
                <a:cs typeface="Chalkboard"/>
              </a:rPr>
              <a:t>choice to follow rules can create fair and just communities</a:t>
            </a:r>
            <a:r>
              <a:rPr lang="en-US" sz="1000" dirty="0" smtClean="0">
                <a:latin typeface="Chalkboard"/>
                <a:cs typeface="Chalkboard"/>
              </a:rPr>
              <a:t>.  We are talking about classroom rules and different communities in our lives.  (family, school, church and other)</a:t>
            </a:r>
            <a:endParaRPr lang="en-US" sz="1000" dirty="0">
              <a:latin typeface="Chalkboard"/>
              <a:cs typeface="Chalkboard"/>
            </a:endParaRPr>
          </a:p>
          <a:p>
            <a:endParaRPr lang="en-US" sz="800" dirty="0" smtClean="0">
              <a:latin typeface="Chalkboard"/>
              <a:cs typeface="Chalkboard"/>
            </a:endParaRPr>
          </a:p>
          <a:p>
            <a:r>
              <a:rPr lang="en-US" sz="1000" dirty="0" smtClean="0">
                <a:latin typeface="Chalkboard"/>
                <a:cs typeface="Chalkboard"/>
              </a:rPr>
              <a:t>Second Step Lesson: Focusing Attention and listening song.</a:t>
            </a:r>
            <a:endParaRPr lang="en-US" sz="1000" dirty="0">
              <a:latin typeface="Chalkboard"/>
              <a:cs typeface="Chalkboard"/>
            </a:endParaRPr>
          </a:p>
          <a:p>
            <a:endParaRPr lang="en-US" sz="800" dirty="0">
              <a:latin typeface="Chalkboard"/>
              <a:cs typeface="Chalkboard"/>
            </a:endParaRPr>
          </a:p>
          <a:p>
            <a:r>
              <a:rPr lang="en-US" sz="1000" dirty="0">
                <a:latin typeface="Chalkboard"/>
                <a:cs typeface="Chalkboard"/>
              </a:rPr>
              <a:t>IB Attribute of the month: </a:t>
            </a:r>
            <a:r>
              <a:rPr lang="en-US" sz="1000" dirty="0" smtClean="0">
                <a:latin typeface="Chalkboard"/>
                <a:cs typeface="Chalkboard"/>
              </a:rPr>
              <a:t>CARING</a:t>
            </a:r>
          </a:p>
          <a:p>
            <a:endParaRPr lang="en-US" sz="800" dirty="0">
              <a:latin typeface="Chalkboard"/>
              <a:cs typeface="Chalkboard"/>
            </a:endParaRPr>
          </a:p>
          <a:p>
            <a:r>
              <a:rPr lang="en-US" sz="1000" dirty="0">
                <a:latin typeface="Chalkboard"/>
                <a:cs typeface="Chalkboard"/>
              </a:rPr>
              <a:t>Contact me at if you have questions:</a:t>
            </a:r>
          </a:p>
          <a:p>
            <a:r>
              <a:rPr lang="en-US" sz="1000" dirty="0">
                <a:latin typeface="KG Blank Space Solid"/>
                <a:cs typeface="KG Blank Space Solid"/>
                <a:hlinkClick r:id="rId3"/>
              </a:rPr>
              <a:t>bboucek@stlukeshoreline.org</a:t>
            </a:r>
            <a:endParaRPr lang="en-US" sz="1000" dirty="0">
              <a:latin typeface="KG Blank Space Solid"/>
              <a:cs typeface="KG Blank Space Solid"/>
            </a:endParaRPr>
          </a:p>
          <a:p>
            <a:endParaRPr lang="en-US" sz="1000" dirty="0">
              <a:latin typeface="Chalkboard"/>
              <a:cs typeface="Chalkboard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91933" y="2090930"/>
            <a:ext cx="3098801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halkboard"/>
                <a:cs typeface="Chalkboard"/>
              </a:rPr>
              <a:t>Reminders</a:t>
            </a:r>
          </a:p>
          <a:p>
            <a:endParaRPr lang="en-US" sz="1000" dirty="0">
              <a:latin typeface="Chalkboard"/>
              <a:cs typeface="Chalkboard"/>
            </a:endParaRPr>
          </a:p>
          <a:p>
            <a:r>
              <a:rPr lang="en-US" sz="1000" dirty="0">
                <a:latin typeface="Chalkboard"/>
                <a:cs typeface="Chalkboard"/>
              </a:rPr>
              <a:t>If you plan to work in the classroom or go on field trips you must sign up for the Safe Environment Class Sunday, September 23</a:t>
            </a:r>
            <a:r>
              <a:rPr lang="en-US" sz="1000" baseline="30000" dirty="0">
                <a:latin typeface="Chalkboard"/>
                <a:cs typeface="Chalkboard"/>
              </a:rPr>
              <a:t>rd</a:t>
            </a:r>
            <a:r>
              <a:rPr lang="en-US" sz="1000" dirty="0">
                <a:latin typeface="Chalkboard"/>
                <a:cs typeface="Chalkboard"/>
              </a:rPr>
              <a:t> 3-6 </a:t>
            </a:r>
            <a:r>
              <a:rPr lang="en-US" sz="1000" dirty="0" smtClean="0">
                <a:latin typeface="Chalkboard"/>
                <a:cs typeface="Chalkboard"/>
              </a:rPr>
              <a:t>pm.  Sign up in school web site.  </a:t>
            </a:r>
            <a:endParaRPr lang="en-US" sz="1000" dirty="0">
              <a:latin typeface="Chalkboard"/>
              <a:cs typeface="Chalkboard"/>
            </a:endParaRPr>
          </a:p>
          <a:p>
            <a:endParaRPr lang="en-US" sz="1000" dirty="0">
              <a:latin typeface="Chalkboard"/>
              <a:cs typeface="Chalkboard"/>
            </a:endParaRPr>
          </a:p>
          <a:p>
            <a:r>
              <a:rPr lang="en-US" sz="1000" dirty="0">
                <a:latin typeface="Chalkboard"/>
                <a:cs typeface="Chalkboard"/>
              </a:rPr>
              <a:t>Check out our school website.  Important information will always be available there for you</a:t>
            </a:r>
            <a:r>
              <a:rPr lang="en-US" sz="1000" dirty="0" smtClean="0">
                <a:latin typeface="Chalkboard"/>
                <a:cs typeface="Chalkboard"/>
              </a:rPr>
              <a:t>!</a:t>
            </a:r>
          </a:p>
          <a:p>
            <a:endParaRPr lang="en-US" sz="1000" dirty="0">
              <a:latin typeface="Chalkboard"/>
              <a:cs typeface="Chalkboard"/>
            </a:endParaRPr>
          </a:p>
          <a:p>
            <a:r>
              <a:rPr lang="en-US" sz="1000" dirty="0" smtClean="0">
                <a:latin typeface="Chalkboard"/>
                <a:cs typeface="Chalkboard"/>
              </a:rPr>
              <a:t>Please send in water bottles with your child.  </a:t>
            </a:r>
            <a:r>
              <a:rPr lang="en-US" sz="1000" dirty="0">
                <a:latin typeface="Chalkboard"/>
                <a:cs typeface="Chalkboard"/>
              </a:rPr>
              <a:t>L</a:t>
            </a:r>
            <a:r>
              <a:rPr lang="en-US" sz="1000" dirty="0" smtClean="0">
                <a:latin typeface="Chalkboard"/>
                <a:cs typeface="Chalkboard"/>
              </a:rPr>
              <a:t>ess trip to the drinking fountain. </a:t>
            </a:r>
            <a:endParaRPr lang="en-US" sz="1000" dirty="0">
              <a:latin typeface="Chalkboard"/>
              <a:cs typeface="Chalkboard"/>
            </a:endParaRPr>
          </a:p>
          <a:p>
            <a:endParaRPr lang="en-US" sz="1000" dirty="0"/>
          </a:p>
          <a:p>
            <a:r>
              <a:rPr lang="en-US" sz="1000" dirty="0" smtClean="0">
                <a:latin typeface="Chalkboard"/>
                <a:cs typeface="Chalkboard"/>
              </a:rPr>
              <a:t>Please </a:t>
            </a:r>
            <a:r>
              <a:rPr lang="en-US" sz="1000" dirty="0">
                <a:latin typeface="Chalkboard"/>
                <a:cs typeface="Chalkboard"/>
              </a:rPr>
              <a:t>label all your child’s things… water bottles, clothes, lunch </a:t>
            </a:r>
            <a:r>
              <a:rPr lang="en-US" sz="1000" dirty="0" smtClean="0">
                <a:latin typeface="Chalkboard"/>
                <a:cs typeface="Chalkboard"/>
              </a:rPr>
              <a:t>boxes, </a:t>
            </a:r>
            <a:r>
              <a:rPr lang="en-US" sz="1000" dirty="0" err="1">
                <a:latin typeface="Chalkboard"/>
                <a:cs typeface="Chalkboard"/>
              </a:rPr>
              <a:t>ect</a:t>
            </a:r>
            <a:r>
              <a:rPr lang="en-US" sz="1000" dirty="0">
                <a:latin typeface="Chalkboard"/>
                <a:cs typeface="Chalkboard"/>
              </a:rPr>
              <a:t>. </a:t>
            </a:r>
          </a:p>
          <a:p>
            <a:pPr marL="171450" indent="-171450">
              <a:buFont typeface="Arial"/>
              <a:buChar char="•"/>
            </a:pPr>
            <a:endParaRPr lang="en-US" sz="1000" dirty="0" smtClean="0">
              <a:latin typeface="Chalkboard"/>
              <a:cs typeface="Chalkboard"/>
            </a:endParaRPr>
          </a:p>
          <a:p>
            <a:endParaRPr lang="en-US" sz="1000" u="sng" dirty="0" smtClean="0">
              <a:latin typeface="Chalkboard"/>
              <a:cs typeface="Chalkboard"/>
            </a:endParaRPr>
          </a:p>
          <a:p>
            <a:r>
              <a:rPr lang="en-US" sz="1400" u="sng" dirty="0" smtClean="0">
                <a:latin typeface="Chalkboard"/>
                <a:cs typeface="Chalkboard"/>
              </a:rPr>
              <a:t>Calendar</a:t>
            </a:r>
            <a:r>
              <a:rPr lang="en-US" sz="1400" u="sng" dirty="0">
                <a:latin typeface="Chalkboard"/>
                <a:cs typeface="Chalkboard"/>
              </a:rPr>
              <a:t>:</a:t>
            </a:r>
          </a:p>
          <a:p>
            <a:pPr marL="171450" indent="-171450">
              <a:buFont typeface="Arial"/>
              <a:buChar char="•"/>
            </a:pPr>
            <a:r>
              <a:rPr lang="en-US" sz="1000" dirty="0" smtClean="0">
                <a:latin typeface="Chalkboard"/>
                <a:cs typeface="Chalkboard"/>
              </a:rPr>
              <a:t>9</a:t>
            </a:r>
            <a:r>
              <a:rPr lang="en-US" sz="1000" dirty="0">
                <a:latin typeface="Chalkboard"/>
                <a:cs typeface="Chalkboard"/>
              </a:rPr>
              <a:t>/19 Curriculum Night@ 6:</a:t>
            </a:r>
            <a:r>
              <a:rPr lang="en-US" sz="1000" dirty="0" smtClean="0">
                <a:latin typeface="Chalkboard"/>
                <a:cs typeface="Chalkboard"/>
              </a:rPr>
              <a:t>30</a:t>
            </a:r>
          </a:p>
          <a:p>
            <a:pPr marL="171450" indent="-171450">
              <a:buFont typeface="Arial"/>
              <a:buChar char="•"/>
            </a:pPr>
            <a:r>
              <a:rPr lang="en-US" sz="1000" dirty="0" smtClean="0">
                <a:latin typeface="Chalkboard"/>
                <a:cs typeface="Chalkboard"/>
              </a:rPr>
              <a:t>9</a:t>
            </a:r>
            <a:r>
              <a:rPr lang="en-US" sz="1000" dirty="0">
                <a:latin typeface="Chalkboard"/>
                <a:cs typeface="Chalkboard"/>
              </a:rPr>
              <a:t>/23 Safe Environment Class 3-</a:t>
            </a:r>
            <a:r>
              <a:rPr lang="en-US" sz="1000" dirty="0" smtClean="0">
                <a:latin typeface="Chalkboard"/>
                <a:cs typeface="Chalkboard"/>
              </a:rPr>
              <a:t>6pm</a:t>
            </a:r>
          </a:p>
          <a:p>
            <a:pPr marL="171450" indent="-171450">
              <a:buFont typeface="Arial"/>
              <a:buChar char="•"/>
            </a:pPr>
            <a:r>
              <a:rPr lang="en-US" sz="1000" dirty="0" smtClean="0">
                <a:latin typeface="Chalkboard"/>
                <a:cs typeface="Chalkboard"/>
              </a:rPr>
              <a:t>9/25 MAP Testing</a:t>
            </a:r>
            <a:endParaRPr lang="en-US" sz="1000" dirty="0">
              <a:latin typeface="Chalkboard"/>
              <a:cs typeface="Chalkboard"/>
            </a:endParaRPr>
          </a:p>
          <a:p>
            <a:pPr marL="171450" indent="-171450">
              <a:buFont typeface="Arial"/>
              <a:buChar char="•"/>
            </a:pPr>
            <a:r>
              <a:rPr lang="en-US" sz="1000" dirty="0">
                <a:latin typeface="Chalkboard"/>
                <a:cs typeface="Chalkboard"/>
              </a:rPr>
              <a:t>9/26 St. Luke A </a:t>
            </a:r>
            <a:r>
              <a:rPr lang="en-US" sz="1000" dirty="0" smtClean="0">
                <a:latin typeface="Chalkboard"/>
                <a:cs typeface="Chalkboard"/>
              </a:rPr>
              <a:t>Thon</a:t>
            </a:r>
          </a:p>
          <a:p>
            <a:pPr marL="171450" indent="-171450">
              <a:buFont typeface="Arial"/>
              <a:buChar char="•"/>
            </a:pPr>
            <a:r>
              <a:rPr lang="en-US" sz="1000" dirty="0" smtClean="0">
                <a:latin typeface="Chalkboard"/>
                <a:cs typeface="Chalkboard"/>
              </a:rPr>
              <a:t>9/27 MAP Testing</a:t>
            </a:r>
            <a:endParaRPr lang="en-US" sz="1000" dirty="0">
              <a:latin typeface="Chalkboard"/>
              <a:cs typeface="Chalkboard"/>
            </a:endParaRPr>
          </a:p>
          <a:p>
            <a:pPr marL="171450" indent="-171450">
              <a:buFont typeface="Arial"/>
              <a:buChar char="•"/>
            </a:pPr>
            <a:r>
              <a:rPr lang="en-US" sz="1000" dirty="0">
                <a:latin typeface="Chalkboard"/>
                <a:cs typeface="Chalkboard"/>
              </a:rPr>
              <a:t>9/28 FREE dress</a:t>
            </a:r>
          </a:p>
          <a:p>
            <a:pPr marL="171450" indent="-171450">
              <a:buFont typeface="Arial"/>
              <a:buChar char="•"/>
            </a:pPr>
            <a:r>
              <a:rPr lang="en-US" sz="1000" dirty="0">
                <a:latin typeface="Chalkboard"/>
                <a:cs typeface="Chalkboard"/>
              </a:rPr>
              <a:t>9/28 Boy Scout’s Illumination </a:t>
            </a:r>
            <a:r>
              <a:rPr lang="en-US" sz="1000" dirty="0" smtClean="0">
                <a:latin typeface="Chalkboard"/>
                <a:cs typeface="Chalkboard"/>
              </a:rPr>
              <a:t>Carnival</a:t>
            </a:r>
          </a:p>
          <a:p>
            <a:pPr marL="171450" indent="-171450">
              <a:buFont typeface="Arial"/>
              <a:buChar char="•"/>
            </a:pPr>
            <a:r>
              <a:rPr lang="en-US" sz="1000" dirty="0" smtClean="0">
                <a:latin typeface="Chalkboard"/>
                <a:cs typeface="Chalkboard"/>
              </a:rPr>
              <a:t>10/4 Blessing of the Pets</a:t>
            </a:r>
          </a:p>
          <a:p>
            <a:pPr marL="171450" indent="-171450">
              <a:buFont typeface="Arial"/>
              <a:buChar char="•"/>
            </a:pPr>
            <a:r>
              <a:rPr lang="en-US" sz="1000" dirty="0" smtClean="0">
                <a:latin typeface="Chalkboard"/>
                <a:cs typeface="Chalkboard"/>
              </a:rPr>
              <a:t>10/6 Chili cook off/bake sale</a:t>
            </a:r>
          </a:p>
          <a:p>
            <a:pPr marL="171450" indent="-171450">
              <a:buFont typeface="Arial"/>
              <a:buChar char="•"/>
            </a:pPr>
            <a:r>
              <a:rPr lang="en-US" sz="1000" dirty="0" smtClean="0">
                <a:latin typeface="Chalkboard"/>
                <a:cs typeface="Chalkboard"/>
              </a:rPr>
              <a:t>10/12 NO SCHOOL</a:t>
            </a:r>
          </a:p>
          <a:p>
            <a:endParaRPr lang="en-US" sz="1100" dirty="0">
              <a:latin typeface="Chalkboard"/>
              <a:cs typeface="Chalkboard"/>
            </a:endParaRPr>
          </a:p>
          <a:p>
            <a:endParaRPr lang="en-US" sz="1100" dirty="0">
              <a:latin typeface="Chalkboard"/>
              <a:cs typeface="Chalkboard"/>
            </a:endParaRP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907734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94"/>
            <a:ext cx="6858000" cy="913860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99554" y="376351"/>
            <a:ext cx="4360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halkboard"/>
                <a:cs typeface="Chalkboard"/>
              </a:rPr>
              <a:t>Kindergarten News</a:t>
            </a:r>
          </a:p>
          <a:p>
            <a:pPr algn="ctr"/>
            <a:r>
              <a:rPr lang="en-US" dirty="0" smtClean="0">
                <a:latin typeface="Chalkboard"/>
                <a:cs typeface="Chalkboard"/>
              </a:rPr>
              <a:t>Sept. 10-14  </a:t>
            </a:r>
            <a:endParaRPr lang="en-US" dirty="0">
              <a:latin typeface="Chalkboard"/>
              <a:cs typeface="Chalkboar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0398" y="1099460"/>
            <a:ext cx="36209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>
                <a:latin typeface="Chalkboard"/>
                <a:cs typeface="Chalkboard"/>
              </a:rPr>
              <a:t>Attribute</a:t>
            </a:r>
            <a:r>
              <a:rPr lang="en-US" sz="1400" dirty="0" smtClean="0">
                <a:latin typeface="Chalkboard"/>
                <a:cs typeface="Chalkboard"/>
              </a:rPr>
              <a:t>: Caring</a:t>
            </a:r>
            <a:endParaRPr lang="en-US" sz="1400" dirty="0">
              <a:latin typeface="Chalkboard"/>
              <a:cs typeface="Chalkboard"/>
            </a:endParaRPr>
          </a:p>
          <a:p>
            <a:r>
              <a:rPr lang="en-US" sz="1400" dirty="0">
                <a:latin typeface="Chalkboard"/>
                <a:cs typeface="Chalkboard"/>
              </a:rPr>
              <a:t>How do we care for ourselves, others, and our world? How can we show we care?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4990" y="2089853"/>
            <a:ext cx="3090128" cy="5832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 smtClean="0">
                <a:latin typeface="Chalkboard"/>
                <a:cs typeface="Chalkboard"/>
              </a:rPr>
              <a:t>This week</a:t>
            </a:r>
            <a:r>
              <a:rPr lang="en-US" sz="1400" dirty="0" smtClean="0">
                <a:latin typeface="Chalkboard"/>
                <a:cs typeface="Chalkboard"/>
              </a:rPr>
              <a:t>  </a:t>
            </a:r>
          </a:p>
          <a:p>
            <a:r>
              <a:rPr lang="en-US" sz="1100" dirty="0" smtClean="0">
                <a:latin typeface="Chalkboard"/>
                <a:cs typeface="Chalkboard"/>
              </a:rPr>
              <a:t>School pictures are Tuesday, September 11th.  Please have your student wear school uniform for pictures.  Fill out picture form </a:t>
            </a:r>
            <a:r>
              <a:rPr lang="en-US" sz="1100" dirty="0" err="1" smtClean="0">
                <a:latin typeface="Chalkboard"/>
                <a:cs typeface="Chalkboard"/>
              </a:rPr>
              <a:t>online:</a:t>
            </a:r>
            <a:r>
              <a:rPr lang="en-US" sz="1000" dirty="0" err="1" smtClean="0">
                <a:latin typeface="Chalkboard"/>
                <a:cs typeface="Chalkboard"/>
                <a:hlinkClick r:id="rId3"/>
              </a:rPr>
              <a:t>https</a:t>
            </a:r>
            <a:r>
              <a:rPr lang="en-US" sz="1000" dirty="0">
                <a:latin typeface="Chalkboard"/>
                <a:cs typeface="Chalkboard"/>
                <a:hlinkClick r:id="rId3"/>
              </a:rPr>
              <a:t>://vando.imagequix.com/g1000650321#login</a:t>
            </a:r>
            <a:r>
              <a:rPr lang="en-US" sz="1000" dirty="0">
                <a:latin typeface="Chalkboard"/>
                <a:cs typeface="Chalkboard"/>
              </a:rPr>
              <a:t> </a:t>
            </a:r>
            <a:endParaRPr lang="en-US" sz="1000" dirty="0" smtClean="0">
              <a:latin typeface="Chalkboard"/>
              <a:cs typeface="Chalkboard"/>
            </a:endParaRPr>
          </a:p>
          <a:p>
            <a:r>
              <a:rPr lang="en-US" sz="1100" dirty="0">
                <a:latin typeface="Chalkboard"/>
                <a:cs typeface="Chalkboard"/>
              </a:rPr>
              <a:t>o</a:t>
            </a:r>
            <a:r>
              <a:rPr lang="en-US" sz="1100" dirty="0" smtClean="0">
                <a:latin typeface="Chalkboard"/>
                <a:cs typeface="Chalkboard"/>
              </a:rPr>
              <a:t>r pick up a form up in the office.</a:t>
            </a:r>
          </a:p>
          <a:p>
            <a:endParaRPr lang="en-US" sz="1100" dirty="0">
              <a:latin typeface="Chalkboard"/>
              <a:cs typeface="Chalkboard"/>
            </a:endParaRPr>
          </a:p>
          <a:p>
            <a:r>
              <a:rPr lang="en-US" sz="1100" dirty="0" smtClean="0">
                <a:latin typeface="Chalkboard"/>
                <a:cs typeface="Chalkboard"/>
              </a:rPr>
              <a:t>Mass of the Holy Spirit is Thursday at 9:30 am please join us.</a:t>
            </a:r>
            <a:r>
              <a:rPr lang="en-US" sz="1100" dirty="0" smtClean="0">
                <a:latin typeface="KG Blank Space Solid"/>
                <a:cs typeface="KG Blank Space Solid"/>
              </a:rPr>
              <a:t> </a:t>
            </a:r>
          </a:p>
          <a:p>
            <a:r>
              <a:rPr lang="en-US" sz="1100" dirty="0" smtClean="0">
                <a:latin typeface="KG Blank Space Solid"/>
                <a:cs typeface="KG Blank Space Solid"/>
              </a:rPr>
              <a:t> </a:t>
            </a:r>
            <a:endParaRPr lang="en-US" sz="1100" dirty="0" smtClean="0">
              <a:latin typeface="Chalkboard"/>
              <a:cs typeface="Chalkboard"/>
            </a:endParaRPr>
          </a:p>
          <a:p>
            <a:r>
              <a:rPr lang="en-US" sz="1100" dirty="0" smtClean="0">
                <a:latin typeface="Chalkboard"/>
                <a:cs typeface="Chalkboard"/>
              </a:rPr>
              <a:t>New</a:t>
            </a:r>
            <a:r>
              <a:rPr lang="en-US" sz="1100" dirty="0" smtClean="0">
                <a:latin typeface="KG Blank Space Solid"/>
                <a:cs typeface="KG Blank Space Solid"/>
              </a:rPr>
              <a:t> </a:t>
            </a:r>
            <a:r>
              <a:rPr lang="en-US" sz="1100" dirty="0" smtClean="0">
                <a:latin typeface="Chalkboard"/>
                <a:cs typeface="Chalkboard"/>
              </a:rPr>
              <a:t>family night is Thursday, September 13</a:t>
            </a:r>
            <a:r>
              <a:rPr lang="en-US" sz="1100" baseline="30000" dirty="0" smtClean="0">
                <a:latin typeface="Chalkboard"/>
                <a:cs typeface="Chalkboard"/>
              </a:rPr>
              <a:t>th</a:t>
            </a:r>
            <a:r>
              <a:rPr lang="en-US" sz="1100" dirty="0" smtClean="0">
                <a:latin typeface="Chalkboard"/>
                <a:cs typeface="Chalkboard"/>
              </a:rPr>
              <a:t> at 6:30.  </a:t>
            </a:r>
          </a:p>
          <a:p>
            <a:endParaRPr lang="en-US" sz="1200" dirty="0" smtClean="0">
              <a:latin typeface="Chalkboard"/>
              <a:cs typeface="Chalkboard"/>
            </a:endParaRPr>
          </a:p>
          <a:p>
            <a:pPr algn="ctr"/>
            <a:r>
              <a:rPr lang="en-US" sz="1200" u="sng" dirty="0" smtClean="0">
                <a:latin typeface="Chalkboard"/>
                <a:cs typeface="Chalkboard"/>
              </a:rPr>
              <a:t>We are hard at work!!!</a:t>
            </a:r>
            <a:endParaRPr lang="en-US" sz="1200" dirty="0">
              <a:latin typeface="Chalkboard"/>
              <a:cs typeface="Chalkboard"/>
            </a:endParaRPr>
          </a:p>
          <a:p>
            <a:endParaRPr lang="en-US" sz="1200" dirty="0" smtClean="0">
              <a:latin typeface="Chalkboard"/>
              <a:cs typeface="Chalkboard"/>
            </a:endParaRPr>
          </a:p>
          <a:p>
            <a:r>
              <a:rPr lang="en-US" sz="1200" dirty="0" smtClean="0">
                <a:latin typeface="Chalkboard"/>
                <a:cs typeface="Chalkboard"/>
              </a:rPr>
              <a:t>Phonics</a:t>
            </a:r>
            <a:r>
              <a:rPr lang="en-US" sz="1200" dirty="0">
                <a:latin typeface="Chalkboard"/>
                <a:cs typeface="Chalkboard"/>
              </a:rPr>
              <a:t>/</a:t>
            </a:r>
            <a:r>
              <a:rPr lang="en-US" sz="1200" dirty="0" smtClean="0">
                <a:latin typeface="Chalkboard"/>
                <a:cs typeface="Chalkboard"/>
              </a:rPr>
              <a:t>Hand writing: We will be meeting our first </a:t>
            </a:r>
            <a:r>
              <a:rPr lang="en-US" sz="1200" dirty="0" err="1">
                <a:latin typeface="Chalkboard"/>
                <a:cs typeface="Chalkboard"/>
              </a:rPr>
              <a:t>S</a:t>
            </a:r>
            <a:r>
              <a:rPr lang="en-US" sz="1200" dirty="0" err="1" smtClean="0">
                <a:latin typeface="Chalkboard"/>
                <a:cs typeface="Chalkboard"/>
              </a:rPr>
              <a:t>uperkid</a:t>
            </a:r>
            <a:r>
              <a:rPr lang="en-US" sz="1200" dirty="0" smtClean="0">
                <a:latin typeface="Chalkboard"/>
                <a:cs typeface="Chalkboard"/>
              </a:rPr>
              <a:t> Cass. We will be working on </a:t>
            </a:r>
            <a:r>
              <a:rPr lang="en-US" sz="1200" dirty="0">
                <a:latin typeface="Chalkboard"/>
                <a:cs typeface="Chalkboard"/>
              </a:rPr>
              <a:t>how to write </a:t>
            </a:r>
            <a:r>
              <a:rPr lang="en-US" sz="1200" dirty="0" smtClean="0">
                <a:latin typeface="Chalkboard"/>
                <a:cs typeface="Chalkboard"/>
              </a:rPr>
              <a:t>uppercase and </a:t>
            </a:r>
            <a:r>
              <a:rPr lang="en-US" sz="1200" dirty="0">
                <a:latin typeface="Chalkboard"/>
                <a:cs typeface="Chalkboard"/>
              </a:rPr>
              <a:t>lowercase </a:t>
            </a:r>
            <a:r>
              <a:rPr lang="en-US" sz="1200" dirty="0" smtClean="0">
                <a:latin typeface="Chalkboard"/>
                <a:cs typeface="Chalkboard"/>
              </a:rPr>
              <a:t>Cc</a:t>
            </a:r>
            <a:r>
              <a:rPr lang="en-US" sz="1200" dirty="0">
                <a:latin typeface="Chalkboard"/>
                <a:cs typeface="Chalkboard"/>
              </a:rPr>
              <a:t> </a:t>
            </a:r>
            <a:r>
              <a:rPr lang="en-US" sz="1200" dirty="0" smtClean="0">
                <a:latin typeface="Chalkboard"/>
                <a:cs typeface="Chalkboard"/>
              </a:rPr>
              <a:t>and the sound C makes.  </a:t>
            </a:r>
          </a:p>
          <a:p>
            <a:endParaRPr lang="en-US" sz="1200" dirty="0">
              <a:latin typeface="Chalkboard"/>
              <a:cs typeface="Chalkboard"/>
            </a:endParaRPr>
          </a:p>
          <a:p>
            <a:r>
              <a:rPr lang="en-US" sz="1200" dirty="0">
                <a:latin typeface="Chalkboard"/>
                <a:cs typeface="Chalkboard"/>
              </a:rPr>
              <a:t>Math: We learned how to count, represent, </a:t>
            </a:r>
            <a:r>
              <a:rPr lang="en-US" sz="1200" dirty="0" smtClean="0">
                <a:latin typeface="Chalkboard"/>
                <a:cs typeface="Chalkboard"/>
              </a:rPr>
              <a:t>and write </a:t>
            </a:r>
            <a:r>
              <a:rPr lang="en-US" sz="1200" dirty="0">
                <a:latin typeface="Chalkboard"/>
                <a:cs typeface="Chalkboard"/>
              </a:rPr>
              <a:t>numbers 1-5.</a:t>
            </a:r>
          </a:p>
          <a:p>
            <a:endParaRPr lang="en-US" sz="1200" dirty="0">
              <a:latin typeface="Chalkboard"/>
              <a:cs typeface="Chalkboard"/>
            </a:endParaRPr>
          </a:p>
          <a:p>
            <a:r>
              <a:rPr lang="en-US" sz="1200" dirty="0">
                <a:latin typeface="Chalkboard"/>
                <a:cs typeface="Chalkboard"/>
              </a:rPr>
              <a:t>Religion: We </a:t>
            </a:r>
            <a:r>
              <a:rPr lang="en-US" sz="1200" dirty="0" smtClean="0">
                <a:latin typeface="Chalkboard"/>
                <a:cs typeface="Chalkboard"/>
              </a:rPr>
              <a:t>will be talking </a:t>
            </a:r>
            <a:r>
              <a:rPr lang="en-US" sz="1200" dirty="0">
                <a:latin typeface="Chalkboard"/>
                <a:cs typeface="Chalkboard"/>
              </a:rPr>
              <a:t>about </a:t>
            </a:r>
            <a:r>
              <a:rPr lang="en-US" sz="1200" dirty="0" smtClean="0">
                <a:latin typeface="Chalkboard"/>
                <a:cs typeface="Chalkboard"/>
              </a:rPr>
              <a:t>God </a:t>
            </a:r>
            <a:r>
              <a:rPr lang="en-US" sz="1200" dirty="0">
                <a:latin typeface="Chalkboard"/>
                <a:cs typeface="Chalkboard"/>
              </a:rPr>
              <a:t>creating </a:t>
            </a:r>
            <a:r>
              <a:rPr lang="en-US" sz="1200" dirty="0" smtClean="0">
                <a:latin typeface="Chalkboard"/>
                <a:cs typeface="Chalkboard"/>
              </a:rPr>
              <a:t>our world</a:t>
            </a:r>
            <a:r>
              <a:rPr lang="en-US" sz="1200" dirty="0">
                <a:latin typeface="Chalkboard"/>
                <a:cs typeface="Chalkboard"/>
              </a:rPr>
              <a:t>. </a:t>
            </a:r>
          </a:p>
          <a:p>
            <a:endParaRPr lang="en-US" sz="1200" dirty="0" smtClean="0">
              <a:latin typeface="Chalkboard"/>
              <a:cs typeface="Chalkboard"/>
            </a:endParaRPr>
          </a:p>
          <a:p>
            <a:r>
              <a:rPr lang="en-US" sz="1200" dirty="0" smtClean="0">
                <a:latin typeface="Chalkboard"/>
                <a:cs typeface="Chalkboard"/>
              </a:rPr>
              <a:t>Unit of Inquiry</a:t>
            </a:r>
            <a:r>
              <a:rPr lang="en-US" sz="1200" dirty="0">
                <a:latin typeface="Chalkboard"/>
                <a:cs typeface="Chalkboard"/>
              </a:rPr>
              <a:t>: Our choice to follow rules can create fair and just </a:t>
            </a:r>
            <a:r>
              <a:rPr lang="en-US" sz="1200" dirty="0" smtClean="0">
                <a:latin typeface="Chalkboard"/>
                <a:cs typeface="Chalkboard"/>
              </a:rPr>
              <a:t>communities.</a:t>
            </a:r>
          </a:p>
          <a:p>
            <a:endParaRPr lang="en-US" sz="1200" dirty="0" smtClean="0">
              <a:latin typeface="Chalkboard"/>
              <a:cs typeface="Chalkboard"/>
            </a:endParaRPr>
          </a:p>
          <a:p>
            <a:r>
              <a:rPr lang="en-US" sz="1200" dirty="0" smtClean="0">
                <a:latin typeface="Chalkboard"/>
                <a:cs typeface="Chalkboard"/>
              </a:rPr>
              <a:t>IB </a:t>
            </a:r>
            <a:r>
              <a:rPr lang="en-US" sz="1200" dirty="0">
                <a:latin typeface="Chalkboard"/>
                <a:cs typeface="Chalkboard"/>
              </a:rPr>
              <a:t>Attribute of </a:t>
            </a:r>
            <a:r>
              <a:rPr lang="en-US" sz="1200" dirty="0" smtClean="0">
                <a:latin typeface="Chalkboard"/>
                <a:cs typeface="Chalkboard"/>
              </a:rPr>
              <a:t>the month: CARING</a:t>
            </a:r>
            <a:endParaRPr lang="en-US" sz="1200" dirty="0">
              <a:latin typeface="Chalkboard"/>
              <a:cs typeface="Chalkboard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08400" y="2117593"/>
            <a:ext cx="2616180" cy="2800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>
                <a:latin typeface="Chalkboard"/>
                <a:cs typeface="Chalkboard"/>
              </a:rPr>
              <a:t>Reminders</a:t>
            </a:r>
          </a:p>
          <a:p>
            <a:endParaRPr lang="en-US" sz="1200" dirty="0" smtClean="0">
              <a:latin typeface="Chalkboard"/>
              <a:cs typeface="Chalkboard"/>
            </a:endParaRPr>
          </a:p>
          <a:p>
            <a:r>
              <a:rPr lang="en-US" sz="1100" dirty="0" smtClean="0">
                <a:latin typeface="Chalkboard"/>
                <a:cs typeface="Chalkboard"/>
              </a:rPr>
              <a:t>If you plan to work in the classroom or go on field trips you must sign up for the Safe </a:t>
            </a:r>
            <a:r>
              <a:rPr lang="en-US" sz="1100" dirty="0">
                <a:latin typeface="Chalkboard"/>
                <a:cs typeface="Chalkboard"/>
              </a:rPr>
              <a:t>Environment Class </a:t>
            </a:r>
            <a:r>
              <a:rPr lang="en-US" sz="1100" dirty="0" smtClean="0">
                <a:latin typeface="Chalkboard"/>
                <a:cs typeface="Chalkboard"/>
              </a:rPr>
              <a:t>Sunday, September 23</a:t>
            </a:r>
            <a:r>
              <a:rPr lang="en-US" sz="1100" baseline="30000" dirty="0" smtClean="0">
                <a:latin typeface="Chalkboard"/>
                <a:cs typeface="Chalkboard"/>
              </a:rPr>
              <a:t>rd</a:t>
            </a:r>
            <a:r>
              <a:rPr lang="en-US" sz="1100" dirty="0" smtClean="0">
                <a:latin typeface="Chalkboard"/>
                <a:cs typeface="Chalkboard"/>
              </a:rPr>
              <a:t> 3</a:t>
            </a:r>
            <a:r>
              <a:rPr lang="en-US" sz="1100" dirty="0">
                <a:latin typeface="Chalkboard"/>
                <a:cs typeface="Chalkboard"/>
              </a:rPr>
              <a:t>-</a:t>
            </a:r>
            <a:r>
              <a:rPr lang="en-US" sz="1100" dirty="0" smtClean="0">
                <a:latin typeface="Chalkboard"/>
                <a:cs typeface="Chalkboard"/>
              </a:rPr>
              <a:t>6 pm</a:t>
            </a:r>
            <a:endParaRPr lang="en-US" sz="1100" dirty="0">
              <a:latin typeface="Chalkboard"/>
              <a:cs typeface="Chalkboard"/>
            </a:endParaRPr>
          </a:p>
          <a:p>
            <a:endParaRPr lang="en-US" sz="800" dirty="0" smtClean="0">
              <a:latin typeface="Chalkboard"/>
              <a:cs typeface="Chalkboard"/>
            </a:endParaRPr>
          </a:p>
          <a:p>
            <a:r>
              <a:rPr lang="en-US" sz="1100" dirty="0" smtClean="0">
                <a:latin typeface="Chalkboard"/>
                <a:cs typeface="Chalkboard"/>
              </a:rPr>
              <a:t>Check </a:t>
            </a:r>
            <a:r>
              <a:rPr lang="en-US" sz="1100" dirty="0">
                <a:latin typeface="Chalkboard"/>
                <a:cs typeface="Chalkboard"/>
              </a:rPr>
              <a:t>out </a:t>
            </a:r>
            <a:r>
              <a:rPr lang="en-US" sz="1100" dirty="0" smtClean="0">
                <a:latin typeface="Chalkboard"/>
                <a:cs typeface="Chalkboard"/>
              </a:rPr>
              <a:t>our school website.  Important </a:t>
            </a:r>
            <a:r>
              <a:rPr lang="en-US" sz="1100" dirty="0">
                <a:latin typeface="Chalkboard"/>
                <a:cs typeface="Chalkboard"/>
              </a:rPr>
              <a:t>information will always </a:t>
            </a:r>
            <a:r>
              <a:rPr lang="en-US" sz="1100" dirty="0" smtClean="0">
                <a:latin typeface="Chalkboard"/>
                <a:cs typeface="Chalkboard"/>
              </a:rPr>
              <a:t>be available </a:t>
            </a:r>
            <a:r>
              <a:rPr lang="en-US" sz="1100" dirty="0">
                <a:latin typeface="Chalkboard"/>
                <a:cs typeface="Chalkboard"/>
              </a:rPr>
              <a:t>there for you</a:t>
            </a:r>
            <a:r>
              <a:rPr lang="en-US" sz="1100" dirty="0" smtClean="0">
                <a:latin typeface="Chalkboard"/>
                <a:cs typeface="Chalkboard"/>
              </a:rPr>
              <a:t>!</a:t>
            </a:r>
          </a:p>
          <a:p>
            <a:endParaRPr lang="en-US" sz="800" dirty="0"/>
          </a:p>
          <a:p>
            <a:r>
              <a:rPr lang="en-US" sz="1100" dirty="0" smtClean="0">
                <a:latin typeface="Chalkboard"/>
                <a:cs typeface="Chalkboard"/>
              </a:rPr>
              <a:t>Please send in PE shoes that will stay at the school…Velcro is helpful.</a:t>
            </a:r>
          </a:p>
          <a:p>
            <a:endParaRPr lang="en-US" sz="1100" dirty="0">
              <a:latin typeface="Chalkboard"/>
              <a:cs typeface="Chalkboard"/>
            </a:endParaRPr>
          </a:p>
          <a:p>
            <a:r>
              <a:rPr lang="en-US" sz="1100" dirty="0" smtClean="0">
                <a:latin typeface="Chalkboard"/>
                <a:cs typeface="Chalkboard"/>
              </a:rPr>
              <a:t>Please label all your child’s things… water bottles, clothes, lunch box, </a:t>
            </a:r>
            <a:r>
              <a:rPr lang="en-US" sz="1100" dirty="0" err="1" smtClean="0">
                <a:latin typeface="Chalkboard"/>
                <a:cs typeface="Chalkboard"/>
              </a:rPr>
              <a:t>ect</a:t>
            </a:r>
            <a:r>
              <a:rPr lang="en-US" sz="1100" dirty="0" smtClean="0">
                <a:latin typeface="Chalkboard"/>
                <a:cs typeface="Chalkboard"/>
              </a:rPr>
              <a:t>. </a:t>
            </a:r>
            <a:endParaRPr lang="en-US" sz="1100" dirty="0">
              <a:latin typeface="Chalkboard"/>
              <a:cs typeface="Chalkboar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08400" y="4902221"/>
            <a:ext cx="30226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>
                <a:latin typeface="Chalkboard"/>
                <a:cs typeface="Chalkboard"/>
              </a:rPr>
              <a:t>Calendar: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Chalkboard"/>
                <a:cs typeface="Chalkboard"/>
              </a:rPr>
              <a:t>9/11 School Pictures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Chalkboard"/>
                <a:cs typeface="Chalkboard"/>
              </a:rPr>
              <a:t>9/13 Mass of the Holy Spirit @ 9:30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Chalkboard"/>
                <a:cs typeface="Chalkboard"/>
              </a:rPr>
              <a:t>9/13 New Parent Evening @ 6:30 pm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Chalkboard"/>
                <a:cs typeface="Chalkboard"/>
              </a:rPr>
              <a:t>9/19 Curriculum Night@ 6:30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Chalkboard"/>
                <a:cs typeface="Chalkboard"/>
              </a:rPr>
              <a:t>9/23 Safe Environment Class 3-6pm</a:t>
            </a:r>
            <a:endParaRPr lang="en-US" sz="1100" dirty="0">
              <a:latin typeface="Chalkboard"/>
              <a:cs typeface="Chalkboard"/>
            </a:endParaRP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Chalkboard"/>
                <a:cs typeface="Chalkboard"/>
              </a:rPr>
              <a:t>9/26 St. Luke A Thon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Chalkboard"/>
                <a:cs typeface="Chalkboard"/>
              </a:rPr>
              <a:t>9/28 FREE dress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Chalkboard"/>
                <a:cs typeface="Chalkboard"/>
              </a:rPr>
              <a:t>9/28 Boy Scout’s Illumination Carnival</a:t>
            </a:r>
            <a:endParaRPr lang="en-US" sz="1100" dirty="0">
              <a:latin typeface="Chalkboard"/>
              <a:cs typeface="Chalkboar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4989" y="7933029"/>
            <a:ext cx="30901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>
              <a:latin typeface="Chalkboard"/>
              <a:cs typeface="Chalkboard"/>
            </a:endParaRPr>
          </a:p>
          <a:p>
            <a:r>
              <a:rPr lang="en-US" sz="1400" dirty="0" smtClean="0">
                <a:latin typeface="Chalkboard"/>
                <a:cs typeface="Chalkboard"/>
              </a:rPr>
              <a:t>Feel free to contact me at </a:t>
            </a:r>
          </a:p>
          <a:p>
            <a:r>
              <a:rPr lang="en-US" sz="1400" dirty="0" smtClean="0">
                <a:latin typeface="KG Blank Space Solid"/>
                <a:cs typeface="KG Blank Space Solid"/>
                <a:hlinkClick r:id="rId4"/>
              </a:rPr>
              <a:t>bboucek@stlukeshoreline.org</a:t>
            </a:r>
            <a:endParaRPr lang="en-US" sz="1400" dirty="0" smtClean="0">
              <a:latin typeface="KG Blank Space Solid"/>
              <a:cs typeface="KG Blank Space Solid"/>
            </a:endParaRPr>
          </a:p>
          <a:p>
            <a:endParaRPr lang="en-US" sz="1400" dirty="0">
              <a:latin typeface="KG Blank Space Solid"/>
              <a:cs typeface="KG Blank Space Solid"/>
            </a:endParaRPr>
          </a:p>
        </p:txBody>
      </p:sp>
    </p:spTree>
    <p:extLst>
      <p:ext uri="{BB962C8B-B14F-4D97-AF65-F5344CB8AC3E}">
        <p14:creationId xmlns:p14="http://schemas.microsoft.com/office/powerpoint/2010/main" val="451804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94"/>
            <a:ext cx="6858000" cy="9138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588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22742</TotalTime>
  <Words>756</Words>
  <Application>Microsoft Macintosh PowerPoint</Application>
  <PresentationFormat>On-screen Show (4:3)</PresentationFormat>
  <Paragraphs>98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Bobbi Jo Boucek</dc:creator>
  <cp:lastModifiedBy>Bobbi Jo Boucek</cp:lastModifiedBy>
  <cp:revision>31</cp:revision>
  <cp:lastPrinted>2018-09-17T18:55:01Z</cp:lastPrinted>
  <dcterms:created xsi:type="dcterms:W3CDTF">2017-08-25T06:58:01Z</dcterms:created>
  <dcterms:modified xsi:type="dcterms:W3CDTF">2018-09-18T15:35:44Z</dcterms:modified>
</cp:coreProperties>
</file>