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Delius Swash Caps"/>
      <p:regular r:id="rId24"/>
    </p:embeddedFont>
    <p:embeddedFont>
      <p:font typeface="Short Stack"/>
      <p:regular r:id="rId25"/>
    </p:embeddedFont>
    <p:embeddedFont>
      <p:font typeface="Schoolbell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hljEz/G+TkTTis2HyuT14KhXy1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DeliusSwashCaps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choolbell-regular.fntdata"/><Relationship Id="rId25" Type="http://schemas.openxmlformats.org/officeDocument/2006/relationships/font" Target="fonts/ShortStack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4f951af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624f951af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24f951af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624f951af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624f951afe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4f951af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624f951af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065213" y="304800"/>
            <a:ext cx="7091361" cy="2793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065213" y="3108804"/>
            <a:ext cx="7091361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" type="body"/>
          </p:nvPr>
        </p:nvSpPr>
        <p:spPr>
          <a:xfrm rot="5400000">
            <a:off x="4837113" y="-1028700"/>
            <a:ext cx="4114800" cy="9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/>
          <p:nvPr>
            <p:ph type="title"/>
          </p:nvPr>
        </p:nvSpPr>
        <p:spPr>
          <a:xfrm rot="5400000">
            <a:off x="8017814" y="2152001"/>
            <a:ext cx="5410200" cy="1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body"/>
          </p:nvPr>
        </p:nvSpPr>
        <p:spPr>
          <a:xfrm rot="5400000">
            <a:off x="3256107" y="-741506"/>
            <a:ext cx="5410200" cy="7502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22082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2" type="body"/>
          </p:nvPr>
        </p:nvSpPr>
        <p:spPr>
          <a:xfrm>
            <a:off x="70088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6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fmla="val 4409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/>
          <p:nvPr>
            <p:ph idx="2" type="pic"/>
          </p:nvPr>
        </p:nvSpPr>
        <p:spPr>
          <a:xfrm>
            <a:off x="1408112" y="647700"/>
            <a:ext cx="6629400" cy="4572000"/>
          </a:xfrm>
          <a:prstGeom prst="roundRect">
            <a:avLst>
              <a:gd fmla="val 3725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914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5180013" y="1600200"/>
            <a:ext cx="6400801" cy="2486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5180011" y="4105029"/>
            <a:ext cx="640080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2000">
                <a:solidFill>
                  <a:srgbClr val="99999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440"/>
              <a:buNone/>
              <a:defRPr sz="1800">
                <a:solidFill>
                  <a:srgbClr val="99999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45" name="Google Shape;45;p27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1293813" y="533400"/>
            <a:ext cx="6858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Char char="▪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  <a:defRPr sz="1600"/>
            </a:lvl4pPr>
            <a:lvl5pPr indent="-29972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5pPr>
            <a:lvl6pPr indent="-29972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6pPr>
            <a:lvl7pPr indent="-29972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7pPr>
            <a:lvl8pPr indent="-29972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8pPr>
            <a:lvl9pPr indent="-29972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9pPr>
          </a:lstStyle>
          <a:p/>
        </p:txBody>
      </p:sp>
      <p:sp>
        <p:nvSpPr>
          <p:cNvPr id="51" name="Google Shape;51;p28"/>
          <p:cNvSpPr txBox="1"/>
          <p:nvPr>
            <p:ph idx="2" type="body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/>
        </p:txBody>
      </p:sp>
      <p:sp>
        <p:nvSpPr>
          <p:cNvPr id="52" name="Google Shape;52;p28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22082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b="0" sz="21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58" name="Google Shape;58;p29"/>
          <p:cNvSpPr txBox="1"/>
          <p:nvPr>
            <p:ph idx="2" type="body"/>
          </p:nvPr>
        </p:nvSpPr>
        <p:spPr>
          <a:xfrm>
            <a:off x="22082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3" type="body"/>
          </p:nvPr>
        </p:nvSpPr>
        <p:spPr>
          <a:xfrm>
            <a:off x="70088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b="0" sz="21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60" name="Google Shape;60;p29"/>
          <p:cNvSpPr txBox="1"/>
          <p:nvPr>
            <p:ph idx="4" type="body"/>
          </p:nvPr>
        </p:nvSpPr>
        <p:spPr>
          <a:xfrm>
            <a:off x="70088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tlukeshoreline.ne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mailto:dlong@stlukeshoreline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631064" y="540912"/>
            <a:ext cx="9672034" cy="2055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Short Stack"/>
              <a:buNone/>
            </a:pPr>
            <a:r>
              <a:rPr lang="en-US" sz="7500">
                <a:solidFill>
                  <a:srgbClr val="000000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Welcome to </a:t>
            </a:r>
            <a:endParaRPr sz="7500">
              <a:solidFill>
                <a:srgbClr val="000000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Short Stack"/>
              <a:buNone/>
            </a:pPr>
            <a:r>
              <a:rPr lang="en-US" sz="7500">
                <a:solidFill>
                  <a:srgbClr val="000000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1st grade!</a:t>
            </a:r>
            <a:endParaRPr sz="7500">
              <a:solidFill>
                <a:srgbClr val="000000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24300" y="3121683"/>
            <a:ext cx="8400759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None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What you need to know to support your 1st grader this year…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1579295" y="138987"/>
            <a:ext cx="9372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Homework</a:t>
            </a:r>
            <a:r>
              <a:rPr lang="en-US" sz="6600">
                <a:solidFill>
                  <a:srgbClr val="C00000"/>
                </a:solidFill>
                <a:latin typeface="Schoolbell"/>
                <a:ea typeface="Schoolbell"/>
                <a:cs typeface="Schoolbell"/>
                <a:sym typeface="Schoolbell"/>
              </a:rPr>
              <a:t>:</a:t>
            </a:r>
            <a:endParaRPr sz="6600">
              <a:solidFill>
                <a:srgbClr val="C0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514064" y="1339404"/>
            <a:ext cx="11066749" cy="404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You can expect your child to have 20 minutes of homework a night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10 minutes of reading (have them read aloud to you)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i="1" lang="en-US">
                <a:latin typeface="Short Stack"/>
                <a:ea typeface="Short Stack"/>
                <a:cs typeface="Short Stack"/>
                <a:sym typeface="Short Stack"/>
              </a:rPr>
              <a:t>Nightly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 Math homework from </a:t>
            </a:r>
            <a:r>
              <a:rPr lang="en-US" u="sng">
                <a:latin typeface="Short Stack"/>
                <a:ea typeface="Short Stack"/>
                <a:cs typeface="Short Stack"/>
                <a:sym typeface="Short Stack"/>
              </a:rPr>
              <a:t>My Math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 program - due next day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i="1" lang="en-US">
                <a:latin typeface="Short Stack"/>
                <a:ea typeface="Short Stack"/>
                <a:cs typeface="Short Stack"/>
                <a:sym typeface="Short Stack"/>
              </a:rPr>
              <a:t>Weekly 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SuperKids Spelling homework OR ELA homework (per unit: 1 week of Spelling, 1 week of ELA) - due at end of the week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Short Stack"/>
              <a:buChar char="●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Students earn DOBs on their Award Charts for turning in their homework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200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Font typeface="Short Stack"/>
              <a:buChar char="●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If your child is absent, a folder will come home with a list of work to complete &amp; a due date (typically 2 school days after they return)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1270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1270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3391225" y="136750"/>
            <a:ext cx="57783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Volunteers:</a:t>
            </a:r>
            <a:endParaRPr sz="6600">
              <a:solidFill>
                <a:srgbClr val="C0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1378050" y="1516375"/>
            <a:ext cx="10560600" cy="4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Help in the classroom with centers, activities, Library, </a:t>
            </a:r>
            <a:endParaRPr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ort Stack"/>
              <a:buChar char="•"/>
            </a:pPr>
            <a:r>
              <a:rPr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Help prepare materials at home</a:t>
            </a:r>
            <a:endParaRPr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ort Stack"/>
              <a:buChar char="•"/>
            </a:pPr>
            <a:r>
              <a:rPr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Chaperone class field trips </a:t>
            </a:r>
            <a:endParaRPr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ort Stack"/>
              <a:buChar char="•"/>
            </a:pPr>
            <a:r>
              <a:rPr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Help around the school with Library classes, supervising recesses, fundraisers, etc. </a:t>
            </a:r>
            <a:endParaRPr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ort Stack"/>
              <a:buChar char="•"/>
            </a:pPr>
            <a:r>
              <a:rPr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Fill out volunteer survey &amp; return to Ms. Long by Monday, Sept. 9th </a:t>
            </a:r>
            <a:endParaRPr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ort Stack"/>
              <a:buChar char="•"/>
            </a:pPr>
            <a:r>
              <a:rPr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ALL volunteers MUST complete a Safe Environment Class to volunteer</a:t>
            </a:r>
            <a:endParaRPr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28600" lvl="6" marL="3200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Short Stack"/>
              <a:buNone/>
            </a:pPr>
            <a:r>
              <a:rPr b="1" lang="en-US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There is a Safe Environment Class on Saturday, Sept. 21st at 1 p.m. here at St. Luke </a:t>
            </a:r>
            <a:endParaRPr b="1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4130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675625" y="347725"/>
            <a:ext cx="105969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Classroom rules</a:t>
            </a:r>
            <a:endParaRPr sz="60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675627" y="1828799"/>
            <a:ext cx="9015983" cy="3281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We’ll create a class covenant (with expectations) together the 1</a:t>
            </a:r>
            <a:r>
              <a:rPr baseline="30000" lang="en-US" sz="2000">
                <a:latin typeface="Short Stack"/>
                <a:ea typeface="Short Stack"/>
                <a:cs typeface="Short Stack"/>
                <a:sym typeface="Short Stack"/>
              </a:rPr>
              <a:t>st</a:t>
            </a: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 week of school 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Everyone will sign this covenant, &amp; be held accountable to them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Ms. Long’s rules:</a:t>
            </a:r>
            <a:endParaRPr/>
          </a:p>
          <a:p>
            <a:pPr indent="-228598" lvl="1" marL="5943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</a:pPr>
            <a:r>
              <a:rPr lang="en-US" sz="1600">
                <a:latin typeface="Short Stack"/>
                <a:ea typeface="Short Stack"/>
                <a:cs typeface="Short Stack"/>
                <a:sym typeface="Short Stack"/>
              </a:rPr>
              <a:t>Follow directions quickly &amp; quietly</a:t>
            </a:r>
            <a:endParaRPr/>
          </a:p>
          <a:p>
            <a:pPr indent="-228598" lvl="1" marL="5943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</a:pPr>
            <a:r>
              <a:rPr lang="en-US" sz="1600">
                <a:latin typeface="Short Stack"/>
                <a:ea typeface="Short Stack"/>
                <a:cs typeface="Short Stack"/>
                <a:sym typeface="Short Stack"/>
              </a:rPr>
              <a:t>Respect other people, yourself, and your school </a:t>
            </a:r>
            <a:endParaRPr/>
          </a:p>
          <a:p>
            <a:pPr indent="-228598" lvl="1" marL="5943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</a:pPr>
            <a:r>
              <a:rPr lang="en-US" sz="1600">
                <a:latin typeface="Short Stack"/>
                <a:ea typeface="Short Stack"/>
                <a:cs typeface="Short Stack"/>
                <a:sym typeface="Short Stack"/>
              </a:rPr>
              <a:t>Raise your hand to speak</a:t>
            </a:r>
            <a:endParaRPr/>
          </a:p>
          <a:p>
            <a:pPr indent="-228598" lvl="1" marL="5943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</a:pPr>
            <a:r>
              <a:rPr lang="en-US" sz="1600">
                <a:latin typeface="Short Stack"/>
                <a:ea typeface="Short Stack"/>
                <a:cs typeface="Short Stack"/>
                <a:sym typeface="Short Stack"/>
              </a:rPr>
              <a:t>Be kind with your words and actions to stay safe</a:t>
            </a:r>
            <a:endParaRPr/>
          </a:p>
          <a:p>
            <a:pPr indent="-106679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r>
              <a:t/>
            </a:r>
            <a:endParaRPr>
              <a:latin typeface="Schoolbell"/>
              <a:ea typeface="Schoolbell"/>
              <a:cs typeface="Schoolbell"/>
              <a:sym typeface="Schoolbell"/>
            </a:endParaRPr>
          </a:p>
          <a:p>
            <a:pPr indent="-127000" lvl="1" marL="5943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0267950" y="3886200"/>
            <a:ext cx="19051" cy="57151"/>
          </a:xfrm>
          <a:custGeom>
            <a:rect b="b" l="l" r="r" t="t"/>
            <a:pathLst>
              <a:path extrusionOk="0" h="57151" w="19051">
                <a:moveTo>
                  <a:pt x="19050" y="57150"/>
                </a:moveTo>
                <a:lnTo>
                  <a:pt x="0" y="10160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3015700" y="491850"/>
            <a:ext cx="38835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hort Stack"/>
              <a:buNone/>
            </a:pPr>
            <a:r>
              <a:rPr lang="en-US" sz="4800">
                <a:latin typeface="Short Stack"/>
                <a:ea typeface="Short Stack"/>
                <a:cs typeface="Short Stack"/>
                <a:sym typeface="Short Stack"/>
              </a:rPr>
              <a:t>Supplies:</a:t>
            </a:r>
            <a:endParaRPr sz="48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https://img0.etsystatic.com/002/0/5770482/il_570xN.471499238_d78o.jpg" id="171" name="Google Shape;171;p9"/>
          <p:cNvPicPr preferRelativeResize="0"/>
          <p:nvPr/>
        </p:nvPicPr>
        <p:blipFill rotWithShape="1">
          <a:blip r:embed="rId3">
            <a:alphaModFix/>
          </a:blip>
          <a:srcRect b="59392" l="3064" r="75112" t="16176"/>
          <a:stretch/>
        </p:blipFill>
        <p:spPr>
          <a:xfrm>
            <a:off x="10075333" y="598920"/>
            <a:ext cx="1919112" cy="214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1269950" y="1378600"/>
            <a:ext cx="10608900" cy="46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Please ensure that all of these items are in your child’s desk: 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•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 Elmers glue 								1 set of colored pencils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•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2 dry erase markers 					1 pair of scissors 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•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 box of crayons 							1 black sharpie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•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 highlighter 								1 package of wide tip markers 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•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 package of fine tip markers			1 glue stick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●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2 sharpened pencils 						2 pencil top erasers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●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 ruler										1 large eraser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●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6 heavy folders with bottom pockets	1 pair of headphones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●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 set of watercolor paints				1-inch binder w/ clear front sleeve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hort Stack"/>
              <a:buChar char="●"/>
            </a:pPr>
            <a:r>
              <a:rPr lang="en-US" sz="18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1 spiral notebook							1 set of oil pastels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If any items are missing, please send them in by Friday. Thank you!</a:t>
            </a:r>
            <a:endParaRPr sz="18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4f951afe_0_7"/>
          <p:cNvSpPr txBox="1"/>
          <p:nvPr>
            <p:ph type="title"/>
          </p:nvPr>
        </p:nvSpPr>
        <p:spPr>
          <a:xfrm>
            <a:off x="2541225" y="491850"/>
            <a:ext cx="43953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Short Stack"/>
              <a:buNone/>
            </a:pPr>
            <a:r>
              <a:rPr lang="en-US" sz="5400">
                <a:latin typeface="Short Stack"/>
                <a:ea typeface="Short Stack"/>
                <a:cs typeface="Short Stack"/>
                <a:sym typeface="Short Stack"/>
              </a:rPr>
              <a:t>Birthdays: </a:t>
            </a:r>
            <a:endParaRPr sz="54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8" name="Google Shape;178;g624f951afe_0_7"/>
          <p:cNvSpPr txBox="1"/>
          <p:nvPr/>
        </p:nvSpPr>
        <p:spPr>
          <a:xfrm>
            <a:off x="1269950" y="1378600"/>
            <a:ext cx="6909600" cy="4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We will celebrate birthdays together in class on the day of their birthday (or if on a weekend, Friday or Monday - you let me know!)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If your child would like to bring in treats, they are welcome to (not required)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If your child has a summer birthday, no worries! We’ll celebrate ½ birthdays, too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000"/>
              <a:buFont typeface="Short Stack"/>
              <a:buChar char="•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No passing out invitations during school hours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3429794" y="491862"/>
            <a:ext cx="28548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Short Stack"/>
              <a:buNone/>
            </a:pPr>
            <a:r>
              <a:rPr lang="en-US" sz="5400">
                <a:latin typeface="Short Stack"/>
                <a:ea typeface="Short Stack"/>
                <a:cs typeface="Short Stack"/>
                <a:sym typeface="Short Stack"/>
              </a:rPr>
              <a:t>Snack:</a:t>
            </a:r>
            <a:endParaRPr sz="54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269958" y="1378596"/>
            <a:ext cx="6909696" cy="376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We’ve a </a:t>
            </a: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late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lunch this year (at 1</a:t>
            </a: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2</a:t>
            </a: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p</a:t>
            </a: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.m.)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hort Stack"/>
              <a:buChar char="•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Please send your child with a hearty, healthy snack each day (especially if they’re having hot lunch) 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We’ll take a snack break after recess at 10:15 every morning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nack.png"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551" y="2445024"/>
            <a:ext cx="1589545" cy="252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8648363" y="5129337"/>
            <a:ext cx="3205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Please no peanuts or nuts! </a:t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type="title"/>
          </p:nvPr>
        </p:nvSpPr>
        <p:spPr>
          <a:xfrm>
            <a:off x="3325754" y="491862"/>
            <a:ext cx="2854912" cy="9272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hort Stack"/>
              <a:buNone/>
            </a:pPr>
            <a:r>
              <a:rPr lang="en-US" sz="4800">
                <a:latin typeface="Short Stack"/>
                <a:ea typeface="Short Stack"/>
                <a:cs typeface="Short Stack"/>
                <a:sym typeface="Short Stack"/>
              </a:rPr>
              <a:t>Prayer:</a:t>
            </a:r>
            <a:endParaRPr sz="4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1269958" y="1378596"/>
            <a:ext cx="6909696" cy="4221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We pray at least 3 times a day – in the morning (appx. 8:30), before lunch, &amp; at the end of the day (appx. 2:55 p.m.)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A student p</a:t>
            </a: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rayer leader picks a prayers &amp; leads us in saying it </a:t>
            </a:r>
            <a:endParaRPr b="0" i="0" sz="20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kids pray.jpeg" id="193" name="Google Shape;193;p4"/>
          <p:cNvPicPr preferRelativeResize="0"/>
          <p:nvPr/>
        </p:nvPicPr>
        <p:blipFill rotWithShape="1">
          <a:blip r:embed="rId3">
            <a:alphaModFix/>
          </a:blip>
          <a:srcRect b="4721" l="0" r="0" t="39383"/>
          <a:stretch/>
        </p:blipFill>
        <p:spPr>
          <a:xfrm>
            <a:off x="7687885" y="4097817"/>
            <a:ext cx="4347264" cy="140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title"/>
          </p:nvPr>
        </p:nvSpPr>
        <p:spPr>
          <a:xfrm>
            <a:off x="1360757" y="491862"/>
            <a:ext cx="6864260" cy="9272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Short Stack"/>
              <a:buNone/>
            </a:pPr>
            <a:r>
              <a:rPr lang="en-US" sz="5400">
                <a:latin typeface="Short Stack"/>
                <a:ea typeface="Short Stack"/>
                <a:cs typeface="Short Stack"/>
                <a:sym typeface="Short Stack"/>
              </a:rPr>
              <a:t>Classroom Jobs:</a:t>
            </a:r>
            <a:endParaRPr sz="54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1269958" y="1378596"/>
            <a:ext cx="6909696" cy="4221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Classroom jobs help keep our classroom clean, organized, and running smoothly!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Jobs are posted on the back bulletin board on the “owl treehouse”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Jobs change every 2 weeks</a:t>
            </a:r>
            <a:r>
              <a:rPr lang="en-US"/>
              <a:t>; </a:t>
            </a: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hroughout the year, everyone will do each job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Responsibilities are posted by the tree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clean.png" id="200" name="Google Shape;2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1687" y="2408129"/>
            <a:ext cx="25146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>
            <p:ph type="title"/>
          </p:nvPr>
        </p:nvSpPr>
        <p:spPr>
          <a:xfrm>
            <a:off x="2822699" y="139775"/>
            <a:ext cx="62595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Nuts &amp; Bolts:</a:t>
            </a:r>
            <a:endParaRPr sz="6600">
              <a:solidFill>
                <a:srgbClr val="C0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206" name="Google Shape;206;p8"/>
          <p:cNvSpPr txBox="1"/>
          <p:nvPr>
            <p:ph idx="1" type="body"/>
          </p:nvPr>
        </p:nvSpPr>
        <p:spPr>
          <a:xfrm>
            <a:off x="1378039" y="1516375"/>
            <a:ext cx="10560676" cy="393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Parent Homework (all about your child) - due Mon. Sept. 9th </a:t>
            </a:r>
            <a:endParaRPr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Picture forms; complete ASAP. Picture Day is Thursday, Sept. 12th</a:t>
            </a:r>
            <a:endParaRPr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Fundraiser packets - take home tonight </a:t>
            </a:r>
            <a:endParaRPr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Comfort letters </a:t>
            </a:r>
            <a:endParaRPr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○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Write &amp; turn in to homeroom teacher </a:t>
            </a:r>
            <a:endParaRPr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http://img1.etsystatic.com/005/0/5625687/il_fullxfull.369546985_9x2z.jpg%3Fref%3Dl2" id="207" name="Google Shape;207;p8"/>
          <p:cNvPicPr preferRelativeResize="0"/>
          <p:nvPr/>
        </p:nvPicPr>
        <p:blipFill rotWithShape="1">
          <a:blip r:embed="rId3">
            <a:alphaModFix/>
          </a:blip>
          <a:srcRect b="39720" l="59514" r="4326" t="37105"/>
          <a:stretch/>
        </p:blipFill>
        <p:spPr>
          <a:xfrm>
            <a:off x="9426757" y="2766632"/>
            <a:ext cx="2230780" cy="157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646325" y="265150"/>
            <a:ext cx="109074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Short Stack"/>
              <a:buNone/>
            </a:pPr>
            <a:r>
              <a:rPr lang="en-US" sz="40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1st grade procedures are all about:</a:t>
            </a:r>
            <a:endParaRPr sz="4000">
              <a:solidFill>
                <a:srgbClr val="C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1319571" y="1223488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Learning through inquiry &amp; exploration</a:t>
            </a:r>
            <a:endParaRPr>
              <a:solidFill>
                <a:srgbClr val="434343"/>
              </a:solidFill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Learning study skills</a:t>
            </a:r>
            <a:endParaRPr>
              <a:solidFill>
                <a:srgbClr val="434343"/>
              </a:solidFill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Practicing organizational skills</a:t>
            </a:r>
            <a:endParaRPr>
              <a:solidFill>
                <a:srgbClr val="434343"/>
              </a:solidFill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Working hard</a:t>
            </a:r>
            <a:endParaRPr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Working collaboratively in groups</a:t>
            </a:r>
            <a:endParaRPr>
              <a:solidFill>
                <a:srgbClr val="434343"/>
              </a:solidFill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Learning how to communicate effectively</a:t>
            </a:r>
            <a:endParaRPr>
              <a:solidFill>
                <a:srgbClr val="434343"/>
              </a:solidFill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Staying safe and healthy</a:t>
            </a:r>
            <a:endParaRPr>
              <a:solidFill>
                <a:srgbClr val="434343"/>
              </a:solidFill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▪"/>
            </a:pPr>
            <a:r>
              <a:rPr lang="en-US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Treating others with respect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http://images.clipartpanda.com/handwriting-without-tears-clipart-10.png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0246" y="1452088"/>
            <a:ext cx="4079665" cy="427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4f951afe_0_15"/>
          <p:cNvSpPr txBox="1"/>
          <p:nvPr>
            <p:ph type="ctrTitle"/>
          </p:nvPr>
        </p:nvSpPr>
        <p:spPr>
          <a:xfrm>
            <a:off x="524300" y="400155"/>
            <a:ext cx="96720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Short Stack"/>
              <a:buNone/>
            </a:pPr>
            <a:r>
              <a:rPr lang="en-US" sz="7200">
                <a:solidFill>
                  <a:srgbClr val="000000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A bit about Ms. Long:</a:t>
            </a:r>
            <a:endParaRPr sz="7200">
              <a:solidFill>
                <a:srgbClr val="000000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106" name="Google Shape;106;g624f951afe_0_15"/>
          <p:cNvSpPr txBox="1"/>
          <p:nvPr>
            <p:ph idx="1" type="subTitle"/>
          </p:nvPr>
        </p:nvSpPr>
        <p:spPr>
          <a:xfrm>
            <a:off x="524300" y="1837306"/>
            <a:ext cx="8400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 sz="20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From Boise, Idaho </a:t>
            </a:r>
            <a:endParaRPr sz="20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 sz="20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Lived in Seattle for 5 years</a:t>
            </a:r>
            <a:endParaRPr sz="20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 sz="20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Attended Catholic schools from K at St. Mark’s to Masters Degree from University of Portland</a:t>
            </a:r>
            <a:endParaRPr sz="20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 sz="20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10th year teaching; 3rd year here at St. Luke</a:t>
            </a:r>
            <a:endParaRPr sz="20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Short Stack"/>
              <a:buChar char="●"/>
            </a:pPr>
            <a:r>
              <a:rPr lang="en-US" sz="20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Loves: reading, hiking, baking, the color coral, TEACHING :) </a:t>
            </a:r>
            <a:endParaRPr sz="20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2297525" y="228750"/>
            <a:ext cx="71376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Class Website: </a:t>
            </a:r>
            <a:endParaRPr sz="6600">
              <a:solidFill>
                <a:srgbClr val="C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4158275" y="1861650"/>
            <a:ext cx="7227900" cy="4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hort Stack"/>
              <a:buChar char="•"/>
            </a:pPr>
            <a:r>
              <a:rPr lang="en-US" sz="2400" u="sng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  <a:hlinkClick r:id="rId3"/>
              </a:rPr>
              <a:t>https://www.stlukeshoreline.net</a:t>
            </a:r>
            <a:endParaRPr sz="24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hort Stack"/>
              <a:buChar char="•"/>
            </a:pPr>
            <a:r>
              <a:rPr lang="en-US" sz="24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Parent Communication - newsletters</a:t>
            </a:r>
            <a:endParaRPr sz="24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hort Stack"/>
              <a:buChar char="•"/>
            </a:pPr>
            <a:r>
              <a:rPr lang="en-US" sz="24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Class Policies - ABC’s, schedule, Amazon class wish list</a:t>
            </a:r>
            <a:endParaRPr sz="24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hort Stack"/>
              <a:buChar char="•"/>
            </a:pPr>
            <a:r>
              <a:rPr lang="en-US" sz="24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Curriculum Map - curriculum, IB units</a:t>
            </a:r>
            <a:endParaRPr sz="24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hort Stack"/>
              <a:buChar char="•"/>
            </a:pPr>
            <a:r>
              <a:rPr lang="en-US" sz="24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W</a:t>
            </a:r>
            <a:r>
              <a:rPr lang="en-US" sz="24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ebsites &amp; Links </a:t>
            </a:r>
            <a:endParaRPr sz="24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hort Stack"/>
              <a:buChar char="•"/>
            </a:pPr>
            <a:r>
              <a:rPr lang="en-US" sz="2400">
                <a:solidFill>
                  <a:srgbClr val="434343"/>
                </a:solidFill>
                <a:latin typeface="Short Stack"/>
                <a:ea typeface="Short Stack"/>
                <a:cs typeface="Short Stack"/>
                <a:sym typeface="Short Stack"/>
              </a:rPr>
              <a:t>Photo Gallery</a:t>
            </a:r>
            <a:endParaRPr sz="2400">
              <a:solidFill>
                <a:srgbClr val="434343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771095" y="227987"/>
            <a:ext cx="10447586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Schedule:</a:t>
            </a:r>
            <a:endParaRPr sz="6600">
              <a:solidFill>
                <a:srgbClr val="C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150" y="1428400"/>
            <a:ext cx="9515807" cy="525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2326606" y="136738"/>
            <a:ext cx="77262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Communication:</a:t>
            </a:r>
            <a:endParaRPr sz="6600">
              <a:solidFill>
                <a:srgbClr val="C0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http://img1.etsystatic.com/005/0/5625687/il_fullxfull.369546985_9x2z.jpg%3Fref%3Dl2" id="124" name="Google Shape;124;p10"/>
          <p:cNvPicPr preferRelativeResize="0"/>
          <p:nvPr/>
        </p:nvPicPr>
        <p:blipFill rotWithShape="1">
          <a:blip r:embed="rId3">
            <a:alphaModFix/>
          </a:blip>
          <a:srcRect b="39720" l="59514" r="4326" t="37105"/>
          <a:stretch/>
        </p:blipFill>
        <p:spPr>
          <a:xfrm>
            <a:off x="10038877" y="4223083"/>
            <a:ext cx="2060223" cy="145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"/>
          <p:cNvSpPr txBox="1"/>
          <p:nvPr/>
        </p:nvSpPr>
        <p:spPr>
          <a:xfrm>
            <a:off x="1141825" y="1469100"/>
            <a:ext cx="10059600" cy="4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hort Stack"/>
              <a:buChar char="*"/>
            </a:pPr>
            <a:r>
              <a:rPr lang="en-US" sz="2400">
                <a:latin typeface="Short Stack"/>
                <a:ea typeface="Short Stack"/>
                <a:cs typeface="Short Stack"/>
                <a:sym typeface="Short Stack"/>
              </a:rPr>
              <a:t>Classroom &amp; School Communication: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hort Stack"/>
              <a:buChar char="❑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Weekly Newsletter (email and posted on the website)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360"/>
              </a:spcBef>
              <a:spcAft>
                <a:spcPts val="0"/>
              </a:spcAft>
              <a:buClr>
                <a:srgbClr val="31B6FD"/>
              </a:buClr>
              <a:buSzPts val="20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Read the Thursday packet from the office for school news 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hort Stack"/>
              <a:buChar char="❑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Email is the best way to communicate with me, </a:t>
            </a:r>
            <a:r>
              <a:rPr lang="en-US" sz="20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4"/>
              </a:rPr>
              <a:t>dlong@stlukeshoreline.org</a:t>
            </a: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hort Stack"/>
              <a:buChar char="❑"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To find a healthy work-life balance, I am available between 7 a.m. and 5 p.m. Monday - Friday via email or on the phone 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I will make it a priority to respond to your email within 24 hours (if on the weekends, by Monday afternoon) 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24f951afe_0_1"/>
          <p:cNvSpPr txBox="1"/>
          <p:nvPr>
            <p:ph type="title"/>
          </p:nvPr>
        </p:nvSpPr>
        <p:spPr>
          <a:xfrm>
            <a:off x="853050" y="136750"/>
            <a:ext cx="108552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Communication (pt. 2):</a:t>
            </a:r>
            <a:endParaRPr sz="6600">
              <a:solidFill>
                <a:srgbClr val="C0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http://img1.etsystatic.com/005/0/5625687/il_fullxfull.369546985_9x2z.jpg%3Fref%3Dl2" id="131" name="Google Shape;131;g624f951afe_0_1"/>
          <p:cNvPicPr preferRelativeResize="0"/>
          <p:nvPr/>
        </p:nvPicPr>
        <p:blipFill rotWithShape="1">
          <a:blip r:embed="rId3">
            <a:alphaModFix/>
          </a:blip>
          <a:srcRect b="39719" l="59513" r="4328" t="37105"/>
          <a:stretch/>
        </p:blipFill>
        <p:spPr>
          <a:xfrm>
            <a:off x="10270477" y="4665649"/>
            <a:ext cx="1736174" cy="12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624f951afe_0_1"/>
          <p:cNvSpPr txBox="1"/>
          <p:nvPr/>
        </p:nvSpPr>
        <p:spPr>
          <a:xfrm>
            <a:off x="1516125" y="1316700"/>
            <a:ext cx="10059600" cy="4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ort Stack"/>
              <a:buChar char="*"/>
            </a:pPr>
            <a:r>
              <a:rPr lang="en-US" sz="24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Student progress: </a:t>
            </a:r>
            <a:endParaRPr sz="24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Graded work will come home throughout the week - look in “Left at Home” side of Homework folder 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IB work will be kept in student’s IB Portfolio (will come home in June)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Conferences (develop goals and follow up in Spring)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PowerSchool (updated with grades regularly)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287019" lvl="1" marL="576262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Progress Reports and Report Cards 6 times a year </a:t>
            </a:r>
            <a:endParaRPr sz="2000">
              <a:solidFill>
                <a:schemeClr val="dk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-312419" lvl="1" marL="576262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ort Stack"/>
              <a:buChar char="❑"/>
            </a:pPr>
            <a:r>
              <a:rPr lang="en-US" sz="20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Meetings as requested by parent or teacher (please use email to schedule)</a:t>
            </a:r>
            <a:r>
              <a:rPr lang="en-US" sz="2400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648246" y="214091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Carpool</a:t>
            </a: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  <a:endParaRPr sz="6600">
              <a:solidFill>
                <a:srgbClr val="C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436250" y="1353425"/>
            <a:ext cx="11448900" cy="4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b="1" lang="en-US">
                <a:latin typeface="Short Stack"/>
                <a:ea typeface="Short Stack"/>
                <a:cs typeface="Short Stack"/>
                <a:sym typeface="Short Stack"/>
              </a:rPr>
              <a:t>Morning: 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Drop your child off in carpool OR meet us in line outside on the playground at 8:20. We’ll line up along the gate by the Pre-K toy area. </a:t>
            </a:r>
            <a:r>
              <a:rPr lang="en-US" u="sng">
                <a:latin typeface="Short Stack"/>
                <a:ea typeface="Short Stack"/>
                <a:cs typeface="Short Stack"/>
                <a:sym typeface="Short Stack"/>
              </a:rPr>
              <a:t>Say goodbye to your child outside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; we’ll walk in together as a class.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21844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Font typeface="Short Stack"/>
              <a:buChar char="▪"/>
            </a:pPr>
            <a:r>
              <a:rPr b="1" lang="en-US">
                <a:latin typeface="Short Stack"/>
                <a:ea typeface="Short Stack"/>
                <a:cs typeface="Short Stack"/>
                <a:sym typeface="Short Stack"/>
              </a:rPr>
              <a:t>Afternoon: 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Meet us by the portables to pick up your child. You can walk up and meet us in line, or wait at the rope in carpool. For safety reasons, I ask that your child say goodbye to me with a handshake, high five, hug, etc. before they join you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b="1" lang="en-US">
                <a:latin typeface="Short Stack"/>
                <a:ea typeface="Short Stack"/>
                <a:cs typeface="Short Stack"/>
                <a:sym typeface="Short Stack"/>
              </a:rPr>
              <a:t>Extension: 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If you haven’t picked your child up by 3:15 (2:15 on Tuesdays), they’ll be walked down to Extension - pick them up there.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20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Font typeface="Short Stack"/>
              <a:buChar char="▪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  Please email me if there’s a last minute change in plans (e.g. your child 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              is </a:t>
            </a: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going to Extension, picked up by Grandma, etc.) 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1" marL="3657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t/>
            </a:r>
            <a:endParaRPr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3025523" y="227975"/>
            <a:ext cx="5325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Short Stack"/>
              <a:buNone/>
            </a:pPr>
            <a:r>
              <a:rPr lang="en-US" sz="6600">
                <a:solidFill>
                  <a:srgbClr val="C00000"/>
                </a:solidFill>
                <a:latin typeface="Short Stack"/>
                <a:ea typeface="Short Stack"/>
                <a:cs typeface="Short Stack"/>
                <a:sym typeface="Short Stack"/>
              </a:rPr>
              <a:t>Uniforms:</a:t>
            </a:r>
            <a:endParaRPr sz="6600">
              <a:solidFill>
                <a:srgbClr val="C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752899" y="1517323"/>
            <a:ext cx="926686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Socks must be worn with shoes. Knee highs, socks, or tights must be in uniform colors (navy, black, grey, or white)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21844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Font typeface="Short Stack"/>
              <a:buChar char="▪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Shoes - flip-flops not allowed &amp; appropriate for school. Please bring an extra pair for P.E. classes (these will stay here at school)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21844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Font typeface="Short Stack"/>
              <a:buChar char="▪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Shirts must be tucked in during the school day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21844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Font typeface="Short Stack"/>
              <a:buChar char="▪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Free Dress days will be noted on the school &amp; class calendars - see Handbook for details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https://clipartion.com/wp-content/uploads/2015/11/owl-reading-clip-art1.png"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0225" y="2003183"/>
            <a:ext cx="2417871" cy="292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ildren Happy 16x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2015-06-18T03:08:00Z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