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0" d="100"/>
          <a:sy n="100" d="100"/>
        </p:scale>
        <p:origin x="-760" y="2368"/>
      </p:cViewPr>
      <p:guideLst>
        <p:guide orient="horz" pos="3168"/>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388620" y="1899921"/>
            <a:ext cx="6993811" cy="2826597"/>
          </a:xfrm>
        </p:spPr>
        <p:txBody>
          <a:bodyPr tIns="0" bIns="0" anchor="b" anchorCtr="0"/>
          <a:lstStyle>
            <a:lvl1pPr>
              <a:defRPr sz="6000">
                <a:solidFill>
                  <a:schemeClr val="bg1"/>
                </a:solidFill>
              </a:defRPr>
            </a:lvl1pPr>
          </a:lstStyle>
          <a:p>
            <a:r>
              <a:rPr lang="en-US" smtClean="0"/>
              <a:t>Click to edit Master title style</a:t>
            </a:r>
            <a:endParaRPr/>
          </a:p>
        </p:txBody>
      </p:sp>
      <p:sp>
        <p:nvSpPr>
          <p:cNvPr id="3" name="Subtitle 2"/>
          <p:cNvSpPr>
            <a:spLocks noGrp="1"/>
          </p:cNvSpPr>
          <p:nvPr>
            <p:ph type="subTitle" idx="1"/>
          </p:nvPr>
        </p:nvSpPr>
        <p:spPr>
          <a:xfrm>
            <a:off x="388620" y="4851698"/>
            <a:ext cx="6993811" cy="1564640"/>
          </a:xfrm>
        </p:spPr>
        <p:txBody>
          <a:bodyPr tIns="0" bIns="0"/>
          <a:lstStyle>
            <a:lvl1pPr marL="0" indent="0" algn="ctr">
              <a:spcBef>
                <a:spcPts val="300"/>
              </a:spcBef>
              <a:buNone/>
              <a:defRPr sz="18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F46FEE64-0983-0845-8A0C-33849F15B8C1}" type="datetimeFigureOut">
              <a:rPr lang="en-US" smtClean="0"/>
              <a:t>9/15/19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FFD93-2AF9-034F-9E5B-324CA49F1758}" type="slidenum">
              <a:rPr lang="en-US" smtClean="0"/>
              <a:t>‹#›</a:t>
            </a:fld>
            <a:endParaRPr lang="en-US"/>
          </a:p>
        </p:txBody>
      </p:sp>
      <p:sp>
        <p:nvSpPr>
          <p:cNvPr id="8" name="TextBox 7"/>
          <p:cNvSpPr txBox="1"/>
          <p:nvPr/>
        </p:nvSpPr>
        <p:spPr>
          <a:xfrm>
            <a:off x="7048895" y="8513482"/>
            <a:ext cx="366987"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6FEE64-0983-0845-8A0C-33849F15B8C1}" type="datetimeFigureOut">
              <a:rPr lang="en-US" smtClean="0"/>
              <a:t>9/15/19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EFFD93-2AF9-034F-9E5B-324CA49F175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8619" y="558801"/>
            <a:ext cx="2983231" cy="3241040"/>
          </a:xfrm>
        </p:spPr>
        <p:txBody>
          <a:bodyPr anchor="b"/>
          <a:lstStyle>
            <a:lvl1pPr algn="l">
              <a:defRPr sz="4400" b="0"/>
            </a:lvl1pPr>
          </a:lstStyle>
          <a:p>
            <a:r>
              <a:rPr lang="en-US" smtClean="0"/>
              <a:t>Click to edit Master title style</a:t>
            </a:r>
            <a:endParaRPr/>
          </a:p>
        </p:txBody>
      </p:sp>
      <p:sp>
        <p:nvSpPr>
          <p:cNvPr id="3" name="Content Placeholder 2"/>
          <p:cNvSpPr>
            <a:spLocks noGrp="1"/>
          </p:cNvSpPr>
          <p:nvPr>
            <p:ph idx="1"/>
          </p:nvPr>
        </p:nvSpPr>
        <p:spPr>
          <a:xfrm>
            <a:off x="4274820" y="400474"/>
            <a:ext cx="3108960" cy="8584566"/>
          </a:xfrm>
        </p:spPr>
        <p:txBody>
          <a:bodyPr>
            <a:normAutofit/>
          </a:bodyPr>
          <a:lstStyle>
            <a:lvl1pPr>
              <a:defRPr sz="2200"/>
            </a:lvl1pPr>
            <a:lvl2pPr>
              <a:defRPr sz="20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8619" y="3885304"/>
            <a:ext cx="2983231" cy="4969348"/>
          </a:xfrm>
        </p:spPr>
        <p:txBody>
          <a:bodyPr>
            <a:normAutofit/>
          </a:bodyPr>
          <a:lstStyle>
            <a:lvl1pPr marL="0" indent="0">
              <a:spcBef>
                <a:spcPts val="600"/>
              </a:spcBef>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F46FEE64-0983-0845-8A0C-33849F15B8C1}" type="datetimeFigureOut">
              <a:rPr lang="en-US" smtClean="0"/>
              <a:t>9/15/19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FFD93-2AF9-034F-9E5B-324CA49F1758}"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293712" y="558801"/>
            <a:ext cx="3090069" cy="324104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4293712" y="3885303"/>
            <a:ext cx="3090069" cy="5141645"/>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F46FEE64-0983-0845-8A0C-33849F15B8C1}" type="datetimeFigureOut">
              <a:rPr lang="en-US" smtClean="0"/>
              <a:t>9/15/19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FFD93-2AF9-034F-9E5B-324CA49F1758}" type="slidenum">
              <a:rPr lang="en-US" smtClean="0"/>
              <a:t>‹#›</a:t>
            </a:fld>
            <a:endParaRPr lang="en-US"/>
          </a:p>
        </p:txBody>
      </p:sp>
      <p:sp>
        <p:nvSpPr>
          <p:cNvPr id="9" name="Picture Placeholder 8"/>
          <p:cNvSpPr>
            <a:spLocks noGrp="1"/>
          </p:cNvSpPr>
          <p:nvPr>
            <p:ph type="pic" sz="quarter" idx="13"/>
          </p:nvPr>
        </p:nvSpPr>
        <p:spPr>
          <a:xfrm>
            <a:off x="194310" y="1676400"/>
            <a:ext cx="3627120" cy="6258560"/>
          </a:xfrm>
          <a:prstGeom prst="ellipse">
            <a:avLst/>
          </a:prstGeom>
          <a:ln w="28575">
            <a:solidFill>
              <a:schemeClr val="accent1"/>
            </a:solidFill>
          </a:ln>
        </p:spPr>
        <p:txBody>
          <a:bodyPr/>
          <a:lstStyle>
            <a:lvl1pPr marL="0" indent="0">
              <a:buNone/>
              <a:defRPr>
                <a:solidFill>
                  <a:schemeClr val="bg1"/>
                </a:solidFill>
              </a:defRPr>
            </a:lvl1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293712" y="558801"/>
            <a:ext cx="3090069" cy="324104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4293712" y="3885303"/>
            <a:ext cx="3090069" cy="5141645"/>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F46FEE64-0983-0845-8A0C-33849F15B8C1}" type="datetimeFigureOut">
              <a:rPr lang="en-US" smtClean="0"/>
              <a:t>9/15/19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FFD93-2AF9-034F-9E5B-324CA49F1758}" type="slidenum">
              <a:rPr lang="en-US" smtClean="0"/>
              <a:t>‹#›</a:t>
            </a:fld>
            <a:endParaRPr lang="en-US"/>
          </a:p>
        </p:txBody>
      </p:sp>
      <p:sp>
        <p:nvSpPr>
          <p:cNvPr id="9" name="Picture Placeholder 8"/>
          <p:cNvSpPr>
            <a:spLocks noGrp="1"/>
          </p:cNvSpPr>
          <p:nvPr>
            <p:ph type="pic" sz="quarter" idx="13"/>
          </p:nvPr>
        </p:nvSpPr>
        <p:spPr>
          <a:xfrm>
            <a:off x="842010" y="3799840"/>
            <a:ext cx="2979420" cy="5140960"/>
          </a:xfrm>
          <a:prstGeom prst="ellipse">
            <a:avLst/>
          </a:prstGeom>
          <a:ln w="28575">
            <a:solidFill>
              <a:schemeClr val="accent1"/>
            </a:solidFill>
          </a:ln>
        </p:spPr>
        <p:txBody>
          <a:bodyPr/>
          <a:lstStyle>
            <a:lvl1pPr marL="0" indent="0">
              <a:buNone/>
              <a:defRPr>
                <a:solidFill>
                  <a:schemeClr val="bg1"/>
                </a:solidFill>
              </a:defRPr>
            </a:lvl1pPr>
          </a:lstStyle>
          <a:p>
            <a:r>
              <a:rPr lang="en-US" smtClean="0"/>
              <a:t>Drag picture to placeholder or click icon to add</a:t>
            </a:r>
            <a:endParaRPr/>
          </a:p>
        </p:txBody>
      </p:sp>
      <p:sp>
        <p:nvSpPr>
          <p:cNvPr id="8" name="Picture Placeholder 8"/>
          <p:cNvSpPr>
            <a:spLocks noGrp="1"/>
          </p:cNvSpPr>
          <p:nvPr>
            <p:ph type="pic" sz="quarter" idx="14"/>
          </p:nvPr>
        </p:nvSpPr>
        <p:spPr>
          <a:xfrm>
            <a:off x="2107724" y="1848698"/>
            <a:ext cx="1066006" cy="1839383"/>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en-US" smtClean="0"/>
              <a:t>Drag picture to placeholder or click icon to add</a:t>
            </a:r>
            <a:endParaRPr/>
          </a:p>
        </p:txBody>
      </p:sp>
      <p:sp>
        <p:nvSpPr>
          <p:cNvPr id="10" name="Picture Placeholder 8"/>
          <p:cNvSpPr>
            <a:spLocks noGrp="1"/>
          </p:cNvSpPr>
          <p:nvPr>
            <p:ph type="pic" sz="quarter" idx="15"/>
          </p:nvPr>
        </p:nvSpPr>
        <p:spPr>
          <a:xfrm>
            <a:off x="229394" y="1117601"/>
            <a:ext cx="1778476" cy="3068743"/>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388620" y="3766970"/>
            <a:ext cx="6993811" cy="5087683"/>
          </a:xfrm>
        </p:spPr>
        <p:txBody>
          <a:bodyPr vert="eaVert"/>
          <a:lstStyle>
            <a:lvl5pPr>
              <a:defRPr/>
            </a:lvl5pPr>
            <a:lvl6pPr marL="1719072">
              <a:defRPr/>
            </a:lvl6pPr>
            <a:lvl7pPr marL="1719072">
              <a:defRPr/>
            </a:lvl7pPr>
            <a:lvl8pPr marL="1719072">
              <a:defRPr/>
            </a:lvl8pPr>
            <a:lvl9pPr marL="1719072">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46FEE64-0983-0845-8A0C-33849F15B8C1}" type="datetimeFigureOut">
              <a:rPr lang="en-US" smtClean="0"/>
              <a:t>9/15/19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FFD93-2AF9-034F-9E5B-324CA49F175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23610" y="402803"/>
            <a:ext cx="1295400" cy="8582237"/>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388620" y="611393"/>
            <a:ext cx="5116830" cy="8236275"/>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46FEE64-0983-0845-8A0C-33849F15B8C1}" type="datetimeFigureOut">
              <a:rPr lang="en-US" smtClean="0"/>
              <a:t>9/15/19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FFD93-2AF9-034F-9E5B-324CA49F1758}"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losin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46FEE64-0983-0845-8A0C-33849F15B8C1}" type="datetimeFigureOut">
              <a:rPr lang="en-US" smtClean="0"/>
              <a:t>9/15/19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EFFD93-2AF9-034F-9E5B-324CA49F175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46FEE64-0983-0845-8A0C-33849F15B8C1}" type="datetimeFigureOut">
              <a:rPr lang="en-US" smtClean="0"/>
              <a:t>9/15/19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FFD93-2AF9-034F-9E5B-324CA49F175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8620" y="3280485"/>
            <a:ext cx="5440680" cy="1997710"/>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1424940" y="5294220"/>
            <a:ext cx="4404361" cy="2200274"/>
          </a:xfrm>
        </p:spPr>
        <p:txBody>
          <a:bodyPr anchor="t" anchorCtr="0"/>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F46FEE64-0983-0845-8A0C-33849F15B8C1}" type="datetimeFigureOut">
              <a:rPr lang="en-US" smtClean="0"/>
              <a:t>9/15/19</a:t>
            </a:fld>
            <a:endParaRPr lang="en-US"/>
          </a:p>
        </p:txBody>
      </p:sp>
      <p:sp>
        <p:nvSpPr>
          <p:cNvPr id="5" name="Footer Placeholder 4"/>
          <p:cNvSpPr>
            <a:spLocks noGrp="1"/>
          </p:cNvSpPr>
          <p:nvPr>
            <p:ph type="ftr" sz="quarter" idx="11"/>
          </p:nvPr>
        </p:nvSpPr>
        <p:spPr>
          <a:xfrm>
            <a:off x="6153150" y="9322647"/>
            <a:ext cx="1229281" cy="535517"/>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59EFFD93-2AF9-034F-9E5B-324CA49F1758}" type="slidenum">
              <a:rPr lang="en-US" smtClean="0"/>
              <a:t>‹#›</a:t>
            </a:fld>
            <a:endParaRPr lang="en-US"/>
          </a:p>
        </p:txBody>
      </p:sp>
      <p:sp>
        <p:nvSpPr>
          <p:cNvPr id="8" name="TextBox 7"/>
          <p:cNvSpPr txBox="1"/>
          <p:nvPr/>
        </p:nvSpPr>
        <p:spPr>
          <a:xfrm>
            <a:off x="7048895" y="8513482"/>
            <a:ext cx="366987"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29564" y="4083897"/>
            <a:ext cx="3202229" cy="4770756"/>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3939540" y="4083897"/>
            <a:ext cx="3202229" cy="4770756"/>
          </a:xfrm>
        </p:spPr>
        <p:txBody>
          <a:bodyPr/>
          <a:lstStyle>
            <a:lvl1pPr>
              <a:defRPr sz="1800"/>
            </a:lvl1pPr>
            <a:lvl2pPr>
              <a:defRPr sz="1800"/>
            </a:lvl2pPr>
            <a:lvl3pPr>
              <a:defRPr sz="1800"/>
            </a:lvl3pPr>
            <a:lvl4pPr>
              <a:defRPr sz="1800"/>
            </a:lvl4pPr>
            <a:lvl5pPr>
              <a:defRPr sz="1800"/>
            </a:lvl5pPr>
            <a:lvl6pPr marL="1946275" indent="-227013">
              <a:tabLst/>
              <a:defRPr sz="1600"/>
            </a:lvl6pPr>
            <a:lvl7pPr marL="2173288" indent="-227013">
              <a:tabLst/>
              <a:defRPr sz="1600"/>
            </a:lvl7pPr>
            <a:lvl8pPr marL="2398713" indent="-227013">
              <a:tabLst/>
              <a:defRPr sz="1600"/>
            </a:lvl8pPr>
            <a:lvl9pPr marL="2625725" indent="-227013">
              <a:tabLst/>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F46FEE64-0983-0845-8A0C-33849F15B8C1}" type="datetimeFigureOut">
              <a:rPr lang="en-US" smtClean="0"/>
              <a:t>9/15/19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FFD93-2AF9-034F-9E5B-324CA49F175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29564" y="3273909"/>
            <a:ext cx="3202229" cy="11176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564" y="4634754"/>
            <a:ext cx="3202229" cy="4240853"/>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3936841" y="3273909"/>
            <a:ext cx="3202229" cy="11176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36841" y="4634754"/>
            <a:ext cx="3202229" cy="4240853"/>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F46FEE64-0983-0845-8A0C-33849F15B8C1}" type="datetimeFigureOut">
              <a:rPr lang="en-US" smtClean="0"/>
              <a:t>9/15/19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EFFD93-2AF9-034F-9E5B-324CA49F175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47700" y="4083897"/>
            <a:ext cx="6508035" cy="2279904"/>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F46FEE64-0983-0845-8A0C-33849F15B8C1}" type="datetimeFigureOut">
              <a:rPr lang="en-US" smtClean="0"/>
              <a:t>9/15/19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FFD93-2AF9-034F-9E5B-324CA49F1758}" type="slidenum">
              <a:rPr lang="en-US" smtClean="0"/>
              <a:t>‹#›</a:t>
            </a:fld>
            <a:endParaRPr lang="en-US"/>
          </a:p>
        </p:txBody>
      </p:sp>
      <p:sp>
        <p:nvSpPr>
          <p:cNvPr id="8" name="Content Placeholder 2"/>
          <p:cNvSpPr>
            <a:spLocks noGrp="1"/>
          </p:cNvSpPr>
          <p:nvPr>
            <p:ph sz="half" idx="13"/>
          </p:nvPr>
        </p:nvSpPr>
        <p:spPr>
          <a:xfrm>
            <a:off x="647700" y="6595703"/>
            <a:ext cx="6508035" cy="2279904"/>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3940607" y="4083897"/>
            <a:ext cx="3202229" cy="2279904"/>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F46FEE64-0983-0845-8A0C-33849F15B8C1}" type="datetimeFigureOut">
              <a:rPr lang="en-US" smtClean="0"/>
              <a:t>9/15/19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FFD93-2AF9-034F-9E5B-324CA49F1758}" type="slidenum">
              <a:rPr lang="en-US" smtClean="0"/>
              <a:t>‹#›</a:t>
            </a:fld>
            <a:endParaRPr lang="en-US"/>
          </a:p>
        </p:txBody>
      </p:sp>
      <p:sp>
        <p:nvSpPr>
          <p:cNvPr id="8" name="Content Placeholder 2"/>
          <p:cNvSpPr>
            <a:spLocks noGrp="1"/>
          </p:cNvSpPr>
          <p:nvPr>
            <p:ph sz="half" idx="13"/>
          </p:nvPr>
        </p:nvSpPr>
        <p:spPr>
          <a:xfrm>
            <a:off x="3940607" y="6595703"/>
            <a:ext cx="3202229" cy="2279904"/>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9" name="Content Placeholder 2"/>
          <p:cNvSpPr>
            <a:spLocks noGrp="1"/>
          </p:cNvSpPr>
          <p:nvPr>
            <p:ph sz="half" idx="14"/>
          </p:nvPr>
        </p:nvSpPr>
        <p:spPr>
          <a:xfrm>
            <a:off x="629564" y="4083897"/>
            <a:ext cx="3202229" cy="4770756"/>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3940607" y="4083897"/>
            <a:ext cx="3202229" cy="2279904"/>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F46FEE64-0983-0845-8A0C-33849F15B8C1}" type="datetimeFigureOut">
              <a:rPr lang="en-US" smtClean="0"/>
              <a:t>9/15/19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FFD93-2AF9-034F-9E5B-324CA49F1758}" type="slidenum">
              <a:rPr lang="en-US" smtClean="0"/>
              <a:t>‹#›</a:t>
            </a:fld>
            <a:endParaRPr lang="en-US"/>
          </a:p>
        </p:txBody>
      </p:sp>
      <p:sp>
        <p:nvSpPr>
          <p:cNvPr id="8" name="Content Placeholder 2"/>
          <p:cNvSpPr>
            <a:spLocks noGrp="1"/>
          </p:cNvSpPr>
          <p:nvPr>
            <p:ph sz="half" idx="13"/>
          </p:nvPr>
        </p:nvSpPr>
        <p:spPr>
          <a:xfrm>
            <a:off x="3940607" y="6595703"/>
            <a:ext cx="3202229" cy="2279904"/>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628809" y="4083897"/>
            <a:ext cx="3202229" cy="2279904"/>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5"/>
          </p:nvPr>
        </p:nvSpPr>
        <p:spPr>
          <a:xfrm>
            <a:off x="628809" y="6595703"/>
            <a:ext cx="3202229" cy="2279904"/>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F46FEE64-0983-0845-8A0C-33849F15B8C1}" type="datetimeFigureOut">
              <a:rPr lang="en-US" smtClean="0"/>
              <a:t>9/15/19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EFFD93-2AF9-034F-9E5B-324CA49F175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506207"/>
            <a:ext cx="6995160" cy="16764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628809" y="4062805"/>
            <a:ext cx="6513434" cy="479184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fld id="{F46FEE64-0983-0845-8A0C-33849F15B8C1}" type="datetimeFigureOut">
              <a:rPr lang="en-US" smtClean="0"/>
              <a:t>9/15/19</a:t>
            </a:fld>
            <a:endParaRPr lang="en-US"/>
          </a:p>
        </p:txBody>
      </p:sp>
      <p:sp>
        <p:nvSpPr>
          <p:cNvPr id="5" name="Footer Placeholder 4"/>
          <p:cNvSpPr>
            <a:spLocks noGrp="1"/>
          </p:cNvSpPr>
          <p:nvPr>
            <p:ph type="ftr" sz="quarter" idx="3"/>
          </p:nvPr>
        </p:nvSpPr>
        <p:spPr>
          <a:xfrm>
            <a:off x="4921171" y="9322647"/>
            <a:ext cx="2461260" cy="535517"/>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659505" y="9322647"/>
            <a:ext cx="453390" cy="535517"/>
          </a:xfrm>
          <a:prstGeom prst="rect">
            <a:avLst/>
          </a:prstGeom>
        </p:spPr>
        <p:txBody>
          <a:bodyPr vert="horz" lIns="91440" tIns="45720" rIns="91440" bIns="45720" rtlCol="0" anchor="ctr"/>
          <a:lstStyle>
            <a:lvl1pPr algn="ctr">
              <a:defRPr sz="1100" b="1">
                <a:solidFill>
                  <a:schemeClr val="tx1">
                    <a:lumMod val="50000"/>
                    <a:lumOff val="50000"/>
                  </a:schemeClr>
                </a:solidFill>
              </a:defRPr>
            </a:lvl1pPr>
          </a:lstStyle>
          <a:p>
            <a:fld id="{59EFFD93-2AF9-034F-9E5B-324CA49F175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4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 y="506207"/>
            <a:ext cx="6995160" cy="1830593"/>
          </a:xfrm>
        </p:spPr>
        <p:txBody>
          <a:bodyPr/>
          <a:lstStyle/>
          <a:p>
            <a:r>
              <a:rPr lang="en-US" dirty="0" smtClean="0">
                <a:latin typeface="AGHashtagNope"/>
                <a:cs typeface="AGHashtagNope"/>
              </a:rPr>
              <a:t>3</a:t>
            </a:r>
            <a:r>
              <a:rPr lang="en-US" baseline="30000" dirty="0" smtClean="0">
                <a:latin typeface="AGHashtagNope"/>
                <a:cs typeface="AGHashtagNope"/>
              </a:rPr>
              <a:t>rd</a:t>
            </a:r>
            <a:r>
              <a:rPr lang="en-US" dirty="0" smtClean="0">
                <a:latin typeface="AGHashtagNope"/>
                <a:cs typeface="AGHashtagNope"/>
              </a:rPr>
              <a:t> Grade ELA Update</a:t>
            </a:r>
            <a:r>
              <a:rPr lang="en-US" sz="2000" dirty="0" smtClean="0">
                <a:latin typeface="AGHashtagNope"/>
                <a:cs typeface="AGHashtagNope"/>
              </a:rPr>
              <a:t/>
            </a:r>
            <a:br>
              <a:rPr lang="en-US" sz="2000" dirty="0" smtClean="0">
                <a:latin typeface="AGHashtagNope"/>
                <a:cs typeface="AGHashtagNope"/>
              </a:rPr>
            </a:br>
            <a:r>
              <a:rPr lang="en-US" sz="3600" dirty="0" smtClean="0">
                <a:latin typeface="KG Rise UP"/>
                <a:cs typeface="KG Rise UP"/>
              </a:rPr>
              <a:t>September 15, 2019</a:t>
            </a:r>
            <a:br>
              <a:rPr lang="en-US" sz="3600" dirty="0" smtClean="0">
                <a:latin typeface="KG Rise UP"/>
                <a:cs typeface="KG Rise UP"/>
              </a:rPr>
            </a:br>
            <a:r>
              <a:rPr lang="en-US" sz="3600" dirty="0" smtClean="0">
                <a:latin typeface="KG Rise UP"/>
                <a:cs typeface="KG Rise UP"/>
              </a:rPr>
              <a:t>Mrs. Sheehan and Mrs. Smith</a:t>
            </a:r>
            <a:endParaRPr lang="en-US" sz="3600" dirty="0">
              <a:latin typeface="AGHashtagNope"/>
              <a:cs typeface="AGHashtagNope"/>
            </a:endParaRPr>
          </a:p>
        </p:txBody>
      </p:sp>
      <p:sp>
        <p:nvSpPr>
          <p:cNvPr id="3" name="Content Placeholder 2"/>
          <p:cNvSpPr>
            <a:spLocks noGrp="1"/>
          </p:cNvSpPr>
          <p:nvPr>
            <p:ph idx="1"/>
          </p:nvPr>
        </p:nvSpPr>
        <p:spPr>
          <a:xfrm>
            <a:off x="292100" y="3446780"/>
            <a:ext cx="7200900" cy="3843020"/>
          </a:xfrm>
          <a:ln w="38100">
            <a:solidFill>
              <a:schemeClr val="bg2">
                <a:lumMod val="25000"/>
              </a:schemeClr>
            </a:solidFill>
          </a:ln>
        </p:spPr>
        <p:txBody>
          <a:bodyPr>
            <a:normAutofit lnSpcReduction="10000"/>
          </a:bodyPr>
          <a:lstStyle/>
          <a:p>
            <a:pPr marL="0" indent="0">
              <a:buNone/>
            </a:pPr>
            <a:r>
              <a:rPr lang="en-US" sz="2400" b="1" dirty="0" smtClean="0"/>
              <a:t>Reading:</a:t>
            </a:r>
            <a:r>
              <a:rPr lang="en-US" dirty="0" smtClean="0"/>
              <a:t>  </a:t>
            </a:r>
            <a:r>
              <a:rPr lang="en-US" sz="1400" dirty="0" smtClean="0"/>
              <a:t>For the next few weeks, we will be reading the book “The Case of the Gasping Garbage”.  We will be using this novel to student the elements of a narrative, character development, and how authors use character motivation to move stories forward.  The classes are continuing to work on their reading stamina and writing clear complete answers to comprehension questions.  </a:t>
            </a:r>
          </a:p>
          <a:p>
            <a:pPr marL="0" indent="0">
              <a:buNone/>
            </a:pPr>
            <a:r>
              <a:rPr lang="en-US" sz="2400" b="1" dirty="0" smtClean="0"/>
              <a:t>Spelling: </a:t>
            </a:r>
            <a:r>
              <a:rPr lang="en-US" sz="1400" dirty="0" smtClean="0"/>
              <a:t>Last week, the children were introduced to our spelling program, “Words Their Way”.  After giving a test the first week of school, we determined where they should begin in the program.  Each Monday in class they will be learning the pattern focus and practicing the sounds that make up their words of study.  They will receive a spelling packet that has ways for them to practice their spelling words throughout the week.  Mondays they </a:t>
            </a:r>
            <a:r>
              <a:rPr lang="en-US" sz="1400" b="1" dirty="0" smtClean="0"/>
              <a:t>must always </a:t>
            </a:r>
            <a:r>
              <a:rPr lang="en-US" sz="1400" dirty="0" smtClean="0"/>
              <a:t>complete the “Trace, Copy, Write” sheet, otherwise they choose which 1 page they will complete each night.  They can turn in the page each morning or the entire packet on Friday morning.  Typically, the spelling test will be on the following Friday unless we have a crazy week and then we will let you know the day of the spelling test. </a:t>
            </a:r>
          </a:p>
          <a:p>
            <a:pPr marL="0" indent="0">
              <a:buNone/>
            </a:pPr>
            <a:r>
              <a:rPr lang="en-US" sz="1400" dirty="0"/>
              <a:t>	</a:t>
            </a:r>
            <a:r>
              <a:rPr lang="en-US" sz="1400" dirty="0" smtClean="0"/>
              <a:t>		Mrs. Valerie Sheehan </a:t>
            </a:r>
            <a:endParaRPr lang="en-US" sz="2400" b="1" dirty="0"/>
          </a:p>
        </p:txBody>
      </p:sp>
      <p:sp>
        <p:nvSpPr>
          <p:cNvPr id="4" name="Content Placeholder 2"/>
          <p:cNvSpPr txBox="1">
            <a:spLocks/>
          </p:cNvSpPr>
          <p:nvPr/>
        </p:nvSpPr>
        <p:spPr>
          <a:xfrm>
            <a:off x="292100" y="7612380"/>
            <a:ext cx="7200900" cy="1963420"/>
          </a:xfrm>
          <a:prstGeom prst="rect">
            <a:avLst/>
          </a:prstGeom>
          <a:ln w="38100">
            <a:solidFill>
              <a:schemeClr val="bg2">
                <a:lumMod val="25000"/>
              </a:schemeClr>
            </a:solidFill>
          </a:ln>
        </p:spPr>
        <p:txBody>
          <a:bodyPr vert="horz" lIns="91440" tIns="45720" rIns="91440" bIns="45720" rtlCol="0">
            <a:normAutofit/>
          </a:bodyPr>
          <a:lst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a:lstStyle>
          <a:p>
            <a:pPr marL="0" indent="0">
              <a:buFont typeface="Wingdings" pitchFamily="2" charset="2"/>
              <a:buNone/>
            </a:pPr>
            <a:endParaRPr lang="en-US" sz="1400" dirty="0" smtClean="0"/>
          </a:p>
        </p:txBody>
      </p:sp>
      <p:sp>
        <p:nvSpPr>
          <p:cNvPr id="5" name="TextBox 4"/>
          <p:cNvSpPr txBox="1"/>
          <p:nvPr/>
        </p:nvSpPr>
        <p:spPr>
          <a:xfrm>
            <a:off x="388620" y="7734300"/>
            <a:ext cx="6995160" cy="1908215"/>
          </a:xfrm>
          <a:prstGeom prst="rect">
            <a:avLst/>
          </a:prstGeom>
          <a:noFill/>
        </p:spPr>
        <p:txBody>
          <a:bodyPr wrap="square" rtlCol="0">
            <a:spAutoFit/>
          </a:bodyPr>
          <a:lstStyle/>
          <a:p>
            <a:r>
              <a:rPr lang="en-US" sz="2400" dirty="0" smtClean="0"/>
              <a:t>Writer’s Workshop: </a:t>
            </a:r>
            <a:r>
              <a:rPr lang="en-US" sz="1400" dirty="0" smtClean="0"/>
              <a:t>We begin writer’s workshop this </a:t>
            </a:r>
            <a:r>
              <a:rPr lang="en-US" sz="1400" dirty="0" smtClean="0"/>
              <a:t>week.  Students will be working on generating ideas for true stories and they will spend most of their time writing up a storm.  </a:t>
            </a:r>
            <a:r>
              <a:rPr lang="en-US" sz="1400" dirty="0" smtClean="0"/>
              <a:t>We will also spend time each session, sharing our writing.  Grammar, sentence structure, and paragraphing will be taught within the workshop format.  Thank you for helping your child decorate their writer’s notebook.  This will be filled with all of your child’s writing this year.  </a:t>
            </a:r>
          </a:p>
          <a:p>
            <a:r>
              <a:rPr lang="en-US" sz="2400" dirty="0" smtClean="0"/>
              <a:t> </a:t>
            </a:r>
            <a:endParaRPr lang="en-US" sz="2400" dirty="0"/>
          </a:p>
        </p:txBody>
      </p:sp>
    </p:spTree>
    <p:extLst>
      <p:ext uri="{BB962C8B-B14F-4D97-AF65-F5344CB8AC3E}">
        <p14:creationId xmlns:p14="http://schemas.microsoft.com/office/powerpoint/2010/main" val="11238152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Genesis">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enesis">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Genesis">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Genesis.thmx</Template>
  <TotalTime>38</TotalTime>
  <Words>316</Words>
  <Application>Microsoft Macintosh PowerPoint</Application>
  <PresentationFormat>Custom</PresentationFormat>
  <Paragraphs>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Genesis</vt:lpstr>
      <vt:lpstr>3rd Grade ELA Update September 15, 2019 Mrs. Sheehan and Mrs. Smith</vt:lpstr>
    </vt:vector>
  </TitlesOfParts>
  <Company>St. Luke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3rd Grade ELA Update</dc:title>
  <dc:creator>Susan Smith</dc:creator>
  <cp:lastModifiedBy>Susan Smith</cp:lastModifiedBy>
  <cp:revision>5</cp:revision>
  <dcterms:created xsi:type="dcterms:W3CDTF">2019-09-15T03:55:15Z</dcterms:created>
  <dcterms:modified xsi:type="dcterms:W3CDTF">2019-09-15T18:32:48Z</dcterms:modified>
</cp:coreProperties>
</file>