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9144000"/>
  <p:notesSz cx="6858000" cy="9144000"/>
  <p:embeddedFontLst>
    <p:embeddedFont>
      <p:font typeface="Patrick Hand"/>
      <p:regular r:id="rId16"/>
    </p:embeddedFont>
    <p:embeddedFont>
      <p:font typeface="Amatic SC"/>
      <p:regular r:id="rId17"/>
      <p:bold r:id="rId18"/>
    </p:embeddedFont>
    <p:embeddedFont>
      <p:font typeface="Pacifico"/>
      <p:regular r:id="rId19"/>
    </p:embeddedFont>
    <p:embeddedFont>
      <p:font typeface="Oswald"/>
      <p:regular r:id="rId20"/>
      <p:bold r:id="rId21"/>
    </p:embeddedFon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regular.fntdata"/><Relationship Id="rId22" Type="http://schemas.openxmlformats.org/officeDocument/2006/relationships/font" Target="fonts/CenturyGothic-regular.fntdata"/><Relationship Id="rId21" Type="http://schemas.openxmlformats.org/officeDocument/2006/relationships/font" Target="fonts/Oswald-bold.fntdata"/><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maticSC-regular.fntdata"/><Relationship Id="rId16" Type="http://schemas.openxmlformats.org/officeDocument/2006/relationships/font" Target="fonts/PatrickHand-regular.fntdata"/><Relationship Id="rId19" Type="http://schemas.openxmlformats.org/officeDocument/2006/relationships/font" Target="fonts/Pacifico-regular.fntdata"/><Relationship Id="rId18" Type="http://schemas.openxmlformats.org/officeDocument/2006/relationships/font" Target="fonts/AmaticSC-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943471ca0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943471ca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9d48c5a5c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9d48c5a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e2084cf5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e2084cf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ec368e1dea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ec368e1de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943471ca0d_7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943471ca0d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entury Gothic"/>
              <a:ea typeface="Century Gothic"/>
              <a:cs typeface="Century Gothic"/>
              <a:sym typeface="Century 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ec368e1dea_0_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ec368e1de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8dbcfd2451_0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dbcfd245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9d48c5a5c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9d48c5a5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of Essential Agreements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dbcfd2451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dbcfd245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of Essential Agreements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3.jp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1.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8.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https://docs.google.com/document/d/1tjDBLgZZD497YIvhjftuI-b-_wCMoUylmNCkfoIPP8Q/edit" TargetMode="External"/><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mt="87000"/>
          </a:blip>
          <a:stretch>
            <a:fillRect/>
          </a:stretch>
        </p:blipFill>
        <p:spPr>
          <a:xfrm flipH="1">
            <a:off x="5396376" y="3428988"/>
            <a:ext cx="3206637" cy="3206637"/>
          </a:xfrm>
          <a:prstGeom prst="rect">
            <a:avLst/>
          </a:prstGeom>
          <a:noFill/>
          <a:ln>
            <a:noFill/>
          </a:ln>
        </p:spPr>
      </p:pic>
      <p:sp>
        <p:nvSpPr>
          <p:cNvPr id="55" name="Google Shape;55;p13"/>
          <p:cNvSpPr txBox="1"/>
          <p:nvPr>
            <p:ph type="ctrTitle"/>
          </p:nvPr>
        </p:nvSpPr>
        <p:spPr>
          <a:xfrm>
            <a:off x="311700" y="219198"/>
            <a:ext cx="8520600" cy="2017800"/>
          </a:xfrm>
          <a:prstGeom prst="rect">
            <a:avLst/>
          </a:prstGeom>
          <a:solidFill>
            <a:schemeClr val="accent5"/>
          </a:solidFill>
        </p:spPr>
        <p:txBody>
          <a:bodyPr anchorCtr="0" anchor="b" bIns="91425" lIns="91425" spcFirstLastPara="1" rIns="91425" wrap="square" tIns="91425">
            <a:noAutofit/>
          </a:bodyPr>
          <a:lstStyle/>
          <a:p>
            <a:pPr indent="0" lvl="0" marL="0" rtl="0" algn="l">
              <a:spcBef>
                <a:spcPts val="0"/>
              </a:spcBef>
              <a:spcAft>
                <a:spcPts val="0"/>
              </a:spcAft>
              <a:buNone/>
            </a:pPr>
            <a:r>
              <a:rPr b="1" lang="en" sz="9400">
                <a:latin typeface="Amatic SC"/>
                <a:ea typeface="Amatic SC"/>
                <a:cs typeface="Amatic SC"/>
                <a:sym typeface="Amatic SC"/>
              </a:rPr>
              <a:t>Welcome to Third Grade!</a:t>
            </a:r>
            <a:endParaRPr b="1" sz="9400">
              <a:latin typeface="Amatic SC"/>
              <a:ea typeface="Amatic SC"/>
              <a:cs typeface="Amatic SC"/>
              <a:sym typeface="Amatic SC"/>
            </a:endParaRPr>
          </a:p>
        </p:txBody>
      </p:sp>
      <p:sp>
        <p:nvSpPr>
          <p:cNvPr id="56" name="Google Shape;56;p13"/>
          <p:cNvSpPr txBox="1"/>
          <p:nvPr/>
        </p:nvSpPr>
        <p:spPr>
          <a:xfrm>
            <a:off x="5271175" y="2834763"/>
            <a:ext cx="3669000" cy="5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Amatic SC"/>
                <a:ea typeface="Amatic SC"/>
                <a:cs typeface="Amatic SC"/>
                <a:sym typeface="Amatic SC"/>
              </a:rPr>
              <a:t>Mrs. Valerie Sheehan</a:t>
            </a:r>
            <a:endParaRPr b="1" sz="3700">
              <a:latin typeface="Amatic SC"/>
              <a:ea typeface="Amatic SC"/>
              <a:cs typeface="Amatic SC"/>
              <a:sym typeface="Amatic SC"/>
            </a:endParaRPr>
          </a:p>
        </p:txBody>
      </p:sp>
      <p:pic>
        <p:nvPicPr>
          <p:cNvPr id="57" name="Google Shape;57;p13"/>
          <p:cNvPicPr preferRelativeResize="0"/>
          <p:nvPr/>
        </p:nvPicPr>
        <p:blipFill>
          <a:blip r:embed="rId5">
            <a:alphaModFix/>
          </a:blip>
          <a:stretch>
            <a:fillRect/>
          </a:stretch>
        </p:blipFill>
        <p:spPr>
          <a:xfrm>
            <a:off x="2360700" y="3907500"/>
            <a:ext cx="2910475" cy="2910475"/>
          </a:xfrm>
          <a:prstGeom prst="rect">
            <a:avLst/>
          </a:prstGeom>
          <a:noFill/>
          <a:ln>
            <a:noFill/>
          </a:ln>
        </p:spPr>
      </p:pic>
      <p:sp>
        <p:nvSpPr>
          <p:cNvPr id="58" name="Google Shape;58;p13"/>
          <p:cNvSpPr txBox="1"/>
          <p:nvPr/>
        </p:nvSpPr>
        <p:spPr>
          <a:xfrm>
            <a:off x="1815000" y="2962800"/>
            <a:ext cx="3012900" cy="4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Amatic SC"/>
                <a:ea typeface="Amatic SC"/>
                <a:cs typeface="Amatic SC"/>
                <a:sym typeface="Amatic SC"/>
              </a:rPr>
              <a:t>Mrs. Susan Smith</a:t>
            </a:r>
            <a:endParaRPr b="1" sz="3700">
              <a:latin typeface="Amatic SC"/>
              <a:ea typeface="Amatic SC"/>
              <a:cs typeface="Amatic SC"/>
              <a:sym typeface="Amatic SC"/>
            </a:endParaRPr>
          </a:p>
        </p:txBody>
      </p:sp>
      <p:sp>
        <p:nvSpPr>
          <p:cNvPr id="59" name="Google Shape;59;p13"/>
          <p:cNvSpPr txBox="1"/>
          <p:nvPr/>
        </p:nvSpPr>
        <p:spPr>
          <a:xfrm>
            <a:off x="0" y="4782538"/>
            <a:ext cx="1815000" cy="11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Patrick Hand"/>
                <a:ea typeface="Patrick Hand"/>
                <a:cs typeface="Patrick Hand"/>
                <a:sym typeface="Patrick Hand"/>
              </a:rPr>
              <a:t> If you have questions as we go please use the chat box to ask.  We will keep an eye on it as we present</a:t>
            </a:r>
            <a:endParaRPr b="1" sz="1500">
              <a:latin typeface="Patrick Hand"/>
              <a:ea typeface="Patrick Hand"/>
              <a:cs typeface="Patrick Hand"/>
              <a:sym typeface="Patrick Hand"/>
            </a:endParaRPr>
          </a:p>
        </p:txBody>
      </p:sp>
      <p:pic>
        <p:nvPicPr>
          <p:cNvPr id="60" name="Google Shape;60;p13"/>
          <p:cNvPicPr preferRelativeResize="0"/>
          <p:nvPr/>
        </p:nvPicPr>
        <p:blipFill>
          <a:blip r:embed="rId6">
            <a:alphaModFix/>
          </a:blip>
          <a:stretch>
            <a:fillRect/>
          </a:stretch>
        </p:blipFill>
        <p:spPr>
          <a:xfrm>
            <a:off x="137163" y="3264975"/>
            <a:ext cx="1540675" cy="1377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4">
            <a:alphaModFix/>
          </a:blip>
          <a:stretch>
            <a:fillRect/>
          </a:stretch>
        </p:blipFill>
        <p:spPr>
          <a:xfrm>
            <a:off x="3499300" y="4153350"/>
            <a:ext cx="2608050" cy="2608050"/>
          </a:xfrm>
          <a:prstGeom prst="rect">
            <a:avLst/>
          </a:prstGeom>
          <a:noFill/>
          <a:ln>
            <a:noFill/>
          </a:ln>
        </p:spPr>
      </p:pic>
      <p:sp>
        <p:nvSpPr>
          <p:cNvPr id="138" name="Google Shape;138;p22"/>
          <p:cNvSpPr txBox="1"/>
          <p:nvPr/>
        </p:nvSpPr>
        <p:spPr>
          <a:xfrm>
            <a:off x="205800" y="163650"/>
            <a:ext cx="8732400" cy="37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omic Sans MS"/>
                <a:ea typeface="Comic Sans MS"/>
                <a:cs typeface="Comic Sans MS"/>
                <a:sym typeface="Comic Sans MS"/>
              </a:rPr>
              <a:t>  *Water Bottles</a:t>
            </a:r>
            <a:endParaRPr sz="20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850">
                <a:solidFill>
                  <a:schemeClr val="dk1"/>
                </a:solidFill>
                <a:latin typeface="Comic Sans MS"/>
                <a:ea typeface="Comic Sans MS"/>
                <a:cs typeface="Comic Sans MS"/>
                <a:sym typeface="Comic Sans MS"/>
              </a:rPr>
              <a:t>          ** Heads phones</a:t>
            </a:r>
            <a:endParaRPr sz="185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850">
                <a:solidFill>
                  <a:schemeClr val="dk1"/>
                </a:solidFill>
                <a:latin typeface="Comic Sans MS"/>
                <a:ea typeface="Comic Sans MS"/>
                <a:cs typeface="Comic Sans MS"/>
                <a:sym typeface="Comic Sans MS"/>
              </a:rPr>
              <a:t>                  ***Healthy snacks</a:t>
            </a:r>
            <a:endParaRPr sz="185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850">
                <a:solidFill>
                  <a:schemeClr val="dk1"/>
                </a:solidFill>
                <a:latin typeface="Comic Sans MS"/>
                <a:ea typeface="Comic Sans MS"/>
                <a:cs typeface="Comic Sans MS"/>
                <a:sym typeface="Comic Sans MS"/>
              </a:rPr>
              <a:t>                          </a:t>
            </a:r>
            <a:r>
              <a:rPr lang="en" sz="1750">
                <a:solidFill>
                  <a:schemeClr val="dk1"/>
                </a:solidFill>
                <a:latin typeface="Comic Sans MS"/>
                <a:ea typeface="Comic Sans MS"/>
                <a:cs typeface="Comic Sans MS"/>
                <a:sym typeface="Comic Sans MS"/>
              </a:rPr>
              <a:t>***Please don't bring pop/soda to school.  We will save that as a</a:t>
            </a:r>
            <a:endParaRPr sz="175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750">
                <a:solidFill>
                  <a:schemeClr val="dk1"/>
                </a:solidFill>
                <a:latin typeface="Comic Sans MS"/>
                <a:ea typeface="Comic Sans MS"/>
                <a:cs typeface="Comic Sans MS"/>
                <a:sym typeface="Comic Sans MS"/>
              </a:rPr>
              <a:t>                                   special treat on Star Student Day or a Party Day</a:t>
            </a:r>
            <a:endParaRPr sz="175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t/>
            </a:r>
            <a:endParaRPr sz="1850">
              <a:solidFill>
                <a:schemeClr val="dk1"/>
              </a:solidFill>
              <a:latin typeface="Comic Sans MS"/>
              <a:ea typeface="Comic Sans MS"/>
              <a:cs typeface="Comic Sans MS"/>
              <a:sym typeface="Comic Sans MS"/>
            </a:endParaRPr>
          </a:p>
          <a:p>
            <a:pPr indent="0" lvl="0" marL="0" rtl="0" algn="ctr">
              <a:lnSpc>
                <a:spcPct val="115000"/>
              </a:lnSpc>
              <a:spcBef>
                <a:spcPts val="100"/>
              </a:spcBef>
              <a:spcAft>
                <a:spcPts val="0"/>
              </a:spcAft>
              <a:buNone/>
            </a:pPr>
            <a:r>
              <a:rPr lang="en" sz="2700">
                <a:solidFill>
                  <a:schemeClr val="dk1"/>
                </a:solidFill>
                <a:latin typeface="Comic Sans MS"/>
                <a:ea typeface="Comic Sans MS"/>
                <a:cs typeface="Comic Sans MS"/>
                <a:sym typeface="Comic Sans MS"/>
              </a:rPr>
              <a:t>Thanks for Coming! </a:t>
            </a:r>
            <a:endParaRPr sz="2700">
              <a:solidFill>
                <a:schemeClr val="dk1"/>
              </a:solidFill>
              <a:latin typeface="Comic Sans MS"/>
              <a:ea typeface="Comic Sans MS"/>
              <a:cs typeface="Comic Sans MS"/>
              <a:sym typeface="Comic Sans MS"/>
            </a:endParaRPr>
          </a:p>
          <a:p>
            <a:pPr indent="0" lvl="0" marL="0" rtl="0" algn="ctr">
              <a:lnSpc>
                <a:spcPct val="115000"/>
              </a:lnSpc>
              <a:spcBef>
                <a:spcPts val="100"/>
              </a:spcBef>
              <a:spcAft>
                <a:spcPts val="0"/>
              </a:spcAft>
              <a:buNone/>
            </a:pPr>
            <a:r>
              <a:rPr lang="en" sz="2700">
                <a:solidFill>
                  <a:schemeClr val="dk1"/>
                </a:solidFill>
                <a:latin typeface="Comic Sans MS"/>
                <a:ea typeface="Comic Sans MS"/>
                <a:cs typeface="Comic Sans MS"/>
                <a:sym typeface="Comic Sans MS"/>
              </a:rPr>
              <a:t>It's Going to Be a Great Year!</a:t>
            </a:r>
            <a:endParaRPr sz="27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t/>
            </a:r>
            <a:endParaRPr sz="1850">
              <a:solidFill>
                <a:schemeClr val="dk1"/>
              </a:solidFill>
              <a:latin typeface="Comic Sans MS"/>
              <a:ea typeface="Comic Sans MS"/>
              <a:cs typeface="Comic Sans MS"/>
              <a:sym typeface="Comic Sans MS"/>
            </a:endParaRPr>
          </a:p>
          <a:p>
            <a:pPr indent="0" lvl="0" marL="0" rtl="0" algn="l">
              <a:spcBef>
                <a:spcPts val="100"/>
              </a:spcBef>
              <a:spcAft>
                <a:spcPts val="0"/>
              </a:spcAft>
              <a:buNone/>
            </a:pPr>
            <a:r>
              <a:t/>
            </a:r>
            <a:endParaRPr b="1" sz="4100">
              <a:latin typeface="Amatic SC"/>
              <a:ea typeface="Amatic SC"/>
              <a:cs typeface="Amatic SC"/>
              <a:sym typeface="Amatic SC"/>
            </a:endParaRPr>
          </a:p>
        </p:txBody>
      </p:sp>
      <p:sp>
        <p:nvSpPr>
          <p:cNvPr id="139" name="Google Shape;139;p22"/>
          <p:cNvSpPr txBox="1"/>
          <p:nvPr/>
        </p:nvSpPr>
        <p:spPr>
          <a:xfrm>
            <a:off x="1612650" y="3784600"/>
            <a:ext cx="3223800" cy="13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chemeClr val="accent5"/>
                </a:solidFill>
                <a:latin typeface="Pacifico"/>
                <a:ea typeface="Pacifico"/>
                <a:cs typeface="Pacifico"/>
                <a:sym typeface="Pacifico"/>
              </a:rPr>
              <a:t>Any Questions?</a:t>
            </a:r>
            <a:endParaRPr b="1" sz="3800">
              <a:solidFill>
                <a:schemeClr val="accent5"/>
              </a:solidFill>
              <a:latin typeface="Pacifico"/>
              <a:ea typeface="Pacifico"/>
              <a:cs typeface="Pacifico"/>
              <a:sym typeface="Pacifico"/>
            </a:endParaRPr>
          </a:p>
        </p:txBody>
      </p:sp>
      <p:pic>
        <p:nvPicPr>
          <p:cNvPr id="140" name="Google Shape;140;p22"/>
          <p:cNvPicPr preferRelativeResize="0"/>
          <p:nvPr/>
        </p:nvPicPr>
        <p:blipFill>
          <a:blip r:embed="rId5">
            <a:alphaModFix/>
          </a:blip>
          <a:stretch>
            <a:fillRect/>
          </a:stretch>
        </p:blipFill>
        <p:spPr>
          <a:xfrm flipH="1">
            <a:off x="0" y="3784600"/>
            <a:ext cx="3073400" cy="3073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a:off x="0" y="267200"/>
            <a:ext cx="2167200" cy="951900"/>
          </a:xfrm>
          <a:prstGeom prst="rect">
            <a:avLst/>
          </a:prstGeom>
          <a:solidFill>
            <a:schemeClr val="accent5"/>
          </a:solidFill>
        </p:spPr>
        <p:txBody>
          <a:bodyPr anchorCtr="0" anchor="b" bIns="91425" lIns="91425" spcFirstLastPara="1" rIns="91425" wrap="square" tIns="91425">
            <a:noAutofit/>
          </a:bodyPr>
          <a:lstStyle/>
          <a:p>
            <a:pPr indent="0" lvl="0" marL="0" rtl="0" algn="l">
              <a:spcBef>
                <a:spcPts val="0"/>
              </a:spcBef>
              <a:spcAft>
                <a:spcPts val="0"/>
              </a:spcAft>
              <a:buNone/>
            </a:pPr>
            <a:r>
              <a:rPr b="1" lang="en" sz="6900">
                <a:latin typeface="Amatic SC"/>
                <a:ea typeface="Amatic SC"/>
                <a:cs typeface="Amatic SC"/>
                <a:sym typeface="Amatic SC"/>
              </a:rPr>
              <a:t>Carpool</a:t>
            </a:r>
            <a:endParaRPr b="1" sz="6900">
              <a:latin typeface="Amatic SC"/>
              <a:ea typeface="Amatic SC"/>
              <a:cs typeface="Amatic SC"/>
              <a:sym typeface="Amatic SC"/>
            </a:endParaRPr>
          </a:p>
        </p:txBody>
      </p:sp>
      <p:sp>
        <p:nvSpPr>
          <p:cNvPr id="66" name="Google Shape;66;p14"/>
          <p:cNvSpPr txBox="1"/>
          <p:nvPr/>
        </p:nvSpPr>
        <p:spPr>
          <a:xfrm>
            <a:off x="5271175" y="2834763"/>
            <a:ext cx="3669000" cy="5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700">
              <a:latin typeface="Amatic SC"/>
              <a:ea typeface="Amatic SC"/>
              <a:cs typeface="Amatic SC"/>
              <a:sym typeface="Amatic SC"/>
            </a:endParaRPr>
          </a:p>
        </p:txBody>
      </p:sp>
      <p:sp>
        <p:nvSpPr>
          <p:cNvPr id="67" name="Google Shape;67;p14"/>
          <p:cNvSpPr txBox="1"/>
          <p:nvPr/>
        </p:nvSpPr>
        <p:spPr>
          <a:xfrm>
            <a:off x="3804075" y="118775"/>
            <a:ext cx="3012900" cy="4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100">
                <a:latin typeface="Amatic SC"/>
                <a:ea typeface="Amatic SC"/>
                <a:cs typeface="Amatic SC"/>
                <a:sym typeface="Amatic SC"/>
              </a:rPr>
              <a:t>Morning</a:t>
            </a:r>
            <a:endParaRPr b="1" sz="4100">
              <a:latin typeface="Amatic SC"/>
              <a:ea typeface="Amatic SC"/>
              <a:cs typeface="Amatic SC"/>
              <a:sym typeface="Amatic SC"/>
            </a:endParaRPr>
          </a:p>
        </p:txBody>
      </p:sp>
      <p:sp>
        <p:nvSpPr>
          <p:cNvPr id="68" name="Google Shape;68;p14"/>
          <p:cNvSpPr txBox="1"/>
          <p:nvPr/>
        </p:nvSpPr>
        <p:spPr>
          <a:xfrm>
            <a:off x="0" y="4782538"/>
            <a:ext cx="1815000" cy="11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latin typeface="Patrick Hand"/>
              <a:ea typeface="Patrick Hand"/>
              <a:cs typeface="Patrick Hand"/>
              <a:sym typeface="Patrick Hand"/>
            </a:endParaRPr>
          </a:p>
        </p:txBody>
      </p:sp>
      <p:pic>
        <p:nvPicPr>
          <p:cNvPr id="69" name="Google Shape;69;p14"/>
          <p:cNvPicPr preferRelativeResize="0"/>
          <p:nvPr/>
        </p:nvPicPr>
        <p:blipFill>
          <a:blip r:embed="rId4">
            <a:alphaModFix/>
          </a:blip>
          <a:stretch>
            <a:fillRect/>
          </a:stretch>
        </p:blipFill>
        <p:spPr>
          <a:xfrm>
            <a:off x="2119800" y="737963"/>
            <a:ext cx="7024199" cy="2873953"/>
          </a:xfrm>
          <a:prstGeom prst="rect">
            <a:avLst/>
          </a:prstGeom>
          <a:noFill/>
          <a:ln>
            <a:noFill/>
          </a:ln>
        </p:spPr>
      </p:pic>
      <p:sp>
        <p:nvSpPr>
          <p:cNvPr id="70" name="Google Shape;70;p14"/>
          <p:cNvSpPr txBox="1"/>
          <p:nvPr/>
        </p:nvSpPr>
        <p:spPr>
          <a:xfrm>
            <a:off x="385950" y="3712650"/>
            <a:ext cx="301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1" name="Google Shape;71;p14"/>
          <p:cNvSpPr txBox="1"/>
          <p:nvPr/>
        </p:nvSpPr>
        <p:spPr>
          <a:xfrm>
            <a:off x="126700" y="3679650"/>
            <a:ext cx="3012900" cy="4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100">
                <a:latin typeface="Amatic SC"/>
                <a:ea typeface="Amatic SC"/>
                <a:cs typeface="Amatic SC"/>
                <a:sym typeface="Amatic SC"/>
              </a:rPr>
              <a:t>End of Day</a:t>
            </a:r>
            <a:endParaRPr b="1" sz="4100">
              <a:latin typeface="Amatic SC"/>
              <a:ea typeface="Amatic SC"/>
              <a:cs typeface="Amatic SC"/>
              <a:sym typeface="Amatic SC"/>
            </a:endParaRPr>
          </a:p>
        </p:txBody>
      </p:sp>
      <p:pic>
        <p:nvPicPr>
          <p:cNvPr id="72" name="Google Shape;72;p14"/>
          <p:cNvPicPr preferRelativeResize="0"/>
          <p:nvPr/>
        </p:nvPicPr>
        <p:blipFill>
          <a:blip r:embed="rId5">
            <a:alphaModFix/>
          </a:blip>
          <a:stretch>
            <a:fillRect/>
          </a:stretch>
        </p:blipFill>
        <p:spPr>
          <a:xfrm>
            <a:off x="1373625" y="4363325"/>
            <a:ext cx="6698301" cy="2253224"/>
          </a:xfrm>
          <a:prstGeom prst="rect">
            <a:avLst/>
          </a:prstGeom>
          <a:noFill/>
          <a:ln>
            <a:noFill/>
          </a:ln>
        </p:spPr>
      </p:pic>
      <p:sp>
        <p:nvSpPr>
          <p:cNvPr id="73" name="Google Shape;73;p14"/>
          <p:cNvSpPr txBox="1"/>
          <p:nvPr/>
        </p:nvSpPr>
        <p:spPr>
          <a:xfrm>
            <a:off x="207825" y="1723600"/>
            <a:ext cx="1365600" cy="124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can be found on the homepage of the St. Luke Web page.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85725" y="5220475"/>
            <a:ext cx="8943900" cy="112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FF"/>
                </a:solidFill>
              </a:rPr>
              <a:t>Our focus this year will be on building joy in our larger community, school, classroom, and family.</a:t>
            </a:r>
            <a:endParaRPr>
              <a:solidFill>
                <a:srgbClr val="0000FF"/>
              </a:solidFill>
            </a:endParaRPr>
          </a:p>
        </p:txBody>
      </p:sp>
      <p:pic>
        <p:nvPicPr>
          <p:cNvPr id="79" name="Google Shape;79;p15"/>
          <p:cNvPicPr preferRelativeResize="0"/>
          <p:nvPr/>
        </p:nvPicPr>
        <p:blipFill>
          <a:blip r:embed="rId3">
            <a:alphaModFix/>
          </a:blip>
          <a:stretch>
            <a:fillRect/>
          </a:stretch>
        </p:blipFill>
        <p:spPr>
          <a:xfrm>
            <a:off x="1752600" y="152400"/>
            <a:ext cx="4896090" cy="4915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6"/>
          <p:cNvSpPr txBox="1"/>
          <p:nvPr/>
        </p:nvSpPr>
        <p:spPr>
          <a:xfrm>
            <a:off x="249675" y="199750"/>
            <a:ext cx="8739000" cy="6408600"/>
          </a:xfrm>
          <a:prstGeom prst="rect">
            <a:avLst/>
          </a:prstGeom>
          <a:noFill/>
          <a:ln cap="flat" cmpd="sng" w="2857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5" name="Google Shape;85;p16"/>
          <p:cNvSpPr txBox="1"/>
          <p:nvPr/>
        </p:nvSpPr>
        <p:spPr>
          <a:xfrm>
            <a:off x="1265075" y="382850"/>
            <a:ext cx="6691500" cy="8490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800">
                <a:latin typeface="Amatic SC"/>
                <a:ea typeface="Amatic SC"/>
                <a:cs typeface="Amatic SC"/>
                <a:sym typeface="Amatic SC"/>
              </a:rPr>
              <a:t>*Schedule and Teachers**</a:t>
            </a:r>
            <a:endParaRPr b="1" sz="3800">
              <a:latin typeface="Amatic SC"/>
              <a:ea typeface="Amatic SC"/>
              <a:cs typeface="Amatic SC"/>
              <a:sym typeface="Amatic SC"/>
            </a:endParaRPr>
          </a:p>
        </p:txBody>
      </p:sp>
      <p:sp>
        <p:nvSpPr>
          <p:cNvPr id="86" name="Google Shape;86;p16"/>
          <p:cNvSpPr txBox="1"/>
          <p:nvPr/>
        </p:nvSpPr>
        <p:spPr>
          <a:xfrm>
            <a:off x="609600" y="1314450"/>
            <a:ext cx="8286600" cy="971700"/>
          </a:xfrm>
          <a:prstGeom prst="rect">
            <a:avLst/>
          </a:prstGeom>
          <a:noFill/>
          <a:ln cap="flat" cmpd="sng" w="2857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1700">
              <a:solidFill>
                <a:srgbClr val="3751A7"/>
              </a:solidFill>
              <a:latin typeface="Patrick Hand"/>
              <a:ea typeface="Patrick Hand"/>
              <a:cs typeface="Patrick Hand"/>
              <a:sym typeface="Patrick Hand"/>
            </a:endParaRPr>
          </a:p>
          <a:p>
            <a:pPr indent="0" lvl="0" marL="0" rtl="0" algn="ctr">
              <a:lnSpc>
                <a:spcPct val="115000"/>
              </a:lnSpc>
              <a:spcBef>
                <a:spcPts val="0"/>
              </a:spcBef>
              <a:spcAft>
                <a:spcPts val="0"/>
              </a:spcAft>
              <a:buClr>
                <a:schemeClr val="dk1"/>
              </a:buClr>
              <a:buSzPts val="1100"/>
              <a:buFont typeface="Arial"/>
              <a:buNone/>
            </a:pPr>
            <a:r>
              <a:t/>
            </a:r>
            <a:endParaRPr sz="2300">
              <a:solidFill>
                <a:srgbClr val="3751A7"/>
              </a:solidFill>
              <a:latin typeface="Impact"/>
              <a:ea typeface="Impact"/>
              <a:cs typeface="Impact"/>
              <a:sym typeface="Impact"/>
            </a:endParaRPr>
          </a:p>
          <a:p>
            <a:pPr indent="0" lvl="0" marL="0" rtl="0" algn="ctr">
              <a:spcBef>
                <a:spcPts val="0"/>
              </a:spcBef>
              <a:spcAft>
                <a:spcPts val="0"/>
              </a:spcAft>
              <a:buNone/>
            </a:pPr>
            <a:r>
              <a:rPr lang="en" sz="2200">
                <a:latin typeface="Patrick Hand"/>
                <a:ea typeface="Patrick Hand"/>
                <a:cs typeface="Patrick Hand"/>
                <a:sym typeface="Patrick Hand"/>
              </a:rPr>
              <a:t> </a:t>
            </a:r>
            <a:endParaRPr sz="2200">
              <a:latin typeface="Patrick Hand"/>
              <a:ea typeface="Patrick Hand"/>
              <a:cs typeface="Patrick Hand"/>
              <a:sym typeface="Patrick Hand"/>
            </a:endParaRPr>
          </a:p>
        </p:txBody>
      </p:sp>
      <p:sp>
        <p:nvSpPr>
          <p:cNvPr id="87" name="Google Shape;87;p16"/>
          <p:cNvSpPr txBox="1"/>
          <p:nvPr/>
        </p:nvSpPr>
        <p:spPr>
          <a:xfrm>
            <a:off x="361950" y="3533775"/>
            <a:ext cx="27390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751A7"/>
                </a:solidFill>
                <a:latin typeface="Oswald"/>
                <a:ea typeface="Oswald"/>
                <a:cs typeface="Oswald"/>
                <a:sym typeface="Oswald"/>
              </a:rPr>
              <a:t>s</a:t>
            </a:r>
            <a:endParaRPr sz="1200">
              <a:solidFill>
                <a:srgbClr val="3751A7"/>
              </a:solidFill>
              <a:latin typeface="Oswald"/>
              <a:ea typeface="Oswald"/>
              <a:cs typeface="Oswald"/>
              <a:sym typeface="Oswald"/>
            </a:endParaRPr>
          </a:p>
        </p:txBody>
      </p:sp>
      <p:sp>
        <p:nvSpPr>
          <p:cNvPr id="88" name="Google Shape;88;p16"/>
          <p:cNvSpPr txBox="1"/>
          <p:nvPr/>
        </p:nvSpPr>
        <p:spPr>
          <a:xfrm>
            <a:off x="3243300" y="3533775"/>
            <a:ext cx="2739000" cy="64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3751A7"/>
              </a:buClr>
              <a:buSzPts val="1200"/>
              <a:buFont typeface="Oswald"/>
              <a:buChar char="●"/>
            </a:pPr>
            <a:r>
              <a:t/>
            </a:r>
            <a:endParaRPr sz="1200">
              <a:solidFill>
                <a:srgbClr val="3751A7"/>
              </a:solidFill>
              <a:latin typeface="Oswald"/>
              <a:ea typeface="Oswald"/>
              <a:cs typeface="Oswald"/>
              <a:sym typeface="Oswald"/>
            </a:endParaRPr>
          </a:p>
        </p:txBody>
      </p:sp>
      <p:sp>
        <p:nvSpPr>
          <p:cNvPr id="89" name="Google Shape;89;p16"/>
          <p:cNvSpPr txBox="1"/>
          <p:nvPr/>
        </p:nvSpPr>
        <p:spPr>
          <a:xfrm>
            <a:off x="6124650" y="3533775"/>
            <a:ext cx="2739000" cy="64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3751A7"/>
              </a:buClr>
              <a:buSzPts val="1200"/>
              <a:buFont typeface="Oswald"/>
              <a:buChar char="●"/>
            </a:pPr>
            <a:r>
              <a:t/>
            </a:r>
            <a:endParaRPr sz="1200">
              <a:solidFill>
                <a:srgbClr val="3751A7"/>
              </a:solidFill>
              <a:latin typeface="Oswald"/>
              <a:ea typeface="Oswald"/>
              <a:cs typeface="Oswald"/>
              <a:sym typeface="Oswald"/>
            </a:endParaRPr>
          </a:p>
        </p:txBody>
      </p:sp>
      <p:pic>
        <p:nvPicPr>
          <p:cNvPr id="90" name="Google Shape;90;p16"/>
          <p:cNvPicPr preferRelativeResize="0"/>
          <p:nvPr/>
        </p:nvPicPr>
        <p:blipFill>
          <a:blip r:embed="rId4">
            <a:alphaModFix/>
          </a:blip>
          <a:stretch>
            <a:fillRect/>
          </a:stretch>
        </p:blipFill>
        <p:spPr>
          <a:xfrm>
            <a:off x="4584737" y="1231850"/>
            <a:ext cx="4403938" cy="3199699"/>
          </a:xfrm>
          <a:prstGeom prst="rect">
            <a:avLst/>
          </a:prstGeom>
          <a:noFill/>
          <a:ln>
            <a:noFill/>
          </a:ln>
        </p:spPr>
      </p:pic>
      <p:pic>
        <p:nvPicPr>
          <p:cNvPr id="91" name="Google Shape;91;p16"/>
          <p:cNvPicPr preferRelativeResize="0"/>
          <p:nvPr/>
        </p:nvPicPr>
        <p:blipFill>
          <a:blip r:embed="rId5">
            <a:alphaModFix/>
          </a:blip>
          <a:stretch>
            <a:fillRect/>
          </a:stretch>
        </p:blipFill>
        <p:spPr>
          <a:xfrm>
            <a:off x="135775" y="1242825"/>
            <a:ext cx="4436224" cy="3199710"/>
          </a:xfrm>
          <a:prstGeom prst="rect">
            <a:avLst/>
          </a:prstGeom>
          <a:noFill/>
          <a:ln>
            <a:noFill/>
          </a:ln>
        </p:spPr>
      </p:pic>
      <p:sp>
        <p:nvSpPr>
          <p:cNvPr id="92" name="Google Shape;92;p16"/>
          <p:cNvSpPr txBox="1"/>
          <p:nvPr/>
        </p:nvSpPr>
        <p:spPr>
          <a:xfrm>
            <a:off x="498775" y="4738250"/>
            <a:ext cx="8286600" cy="1046700"/>
          </a:xfrm>
          <a:prstGeom prst="rect">
            <a:avLst/>
          </a:prstGeom>
          <a:noFill/>
          <a:ln cap="flat" cmpd="sng" w="2857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Music       Mrs. Dirka</a:t>
            </a:r>
            <a:endParaRPr/>
          </a:p>
          <a:p>
            <a:pPr indent="0" lvl="0" marL="0" rtl="0" algn="l">
              <a:spcBef>
                <a:spcPts val="0"/>
              </a:spcBef>
              <a:spcAft>
                <a:spcPts val="0"/>
              </a:spcAft>
              <a:buNone/>
            </a:pPr>
            <a:r>
              <a:rPr lang="en"/>
              <a:t>PE            Mrs. Diaz            3rd Grade Math Standards:    Mrs.Sheehan and Mrs. Smith                           </a:t>
            </a:r>
            <a:endParaRPr/>
          </a:p>
          <a:p>
            <a:pPr indent="0" lvl="0" marL="0" rtl="0" algn="l">
              <a:spcBef>
                <a:spcPts val="0"/>
              </a:spcBef>
              <a:spcAft>
                <a:spcPts val="0"/>
              </a:spcAft>
              <a:buNone/>
            </a:pPr>
            <a:r>
              <a:rPr lang="en"/>
              <a:t>Spanish    Senora                4th Grade Math Standards:    Mrs. Sheehan, Mrs. Smith or Mr. Carson</a:t>
            </a:r>
            <a:endParaRPr/>
          </a:p>
          <a:p>
            <a:pPr indent="0" lvl="0" marL="0" rtl="0" algn="l">
              <a:spcBef>
                <a:spcPts val="0"/>
              </a:spcBef>
              <a:spcAft>
                <a:spcPts val="0"/>
              </a:spcAft>
              <a:buNone/>
            </a:pPr>
            <a:r>
              <a:rPr lang="en"/>
              <a:t>Library      Mrs. Feucht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7"/>
          <p:cNvSpPr txBox="1"/>
          <p:nvPr/>
        </p:nvSpPr>
        <p:spPr>
          <a:xfrm>
            <a:off x="356100" y="598675"/>
            <a:ext cx="8431800" cy="2412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32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lang="en" sz="1800">
                <a:solidFill>
                  <a:srgbClr val="FF6820"/>
                </a:solidFill>
                <a:latin typeface="Comic Sans MS"/>
                <a:ea typeface="Comic Sans MS"/>
                <a:cs typeface="Comic Sans MS"/>
                <a:sym typeface="Comic Sans MS"/>
              </a:rPr>
              <a:t>CLASSDOJO</a:t>
            </a:r>
            <a:endParaRPr sz="1800">
              <a:solidFill>
                <a:srgbClr val="FF6820"/>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rPr lang="en" sz="1200">
                <a:solidFill>
                  <a:schemeClr val="dk1"/>
                </a:solidFill>
                <a:latin typeface="Comic Sans MS"/>
                <a:ea typeface="Comic Sans MS"/>
                <a:cs typeface="Comic Sans MS"/>
                <a:sym typeface="Comic Sans MS"/>
              </a:rPr>
              <a:t>Each student has his or her own avatar. When the students are displaying positive behavior in class i.e. coming to class prepared, being on task, being a good friend and leader, as well has improving scores on Quick Recalls(Mad Minutes)  their avatar receives Dojo Points.  The class has set a goal of 1000 points and then they can decide on a class party.   However, if the students are displaying negative behavior i.e. talking out of turn, disrespecting property or others, not doing their work, their avatar loses points. </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rPr lang="en" sz="1200">
                <a:solidFill>
                  <a:schemeClr val="dk1"/>
                </a:solidFill>
                <a:latin typeface="Comic Sans MS"/>
                <a:ea typeface="Comic Sans MS"/>
                <a:cs typeface="Comic Sans MS"/>
                <a:sym typeface="Comic Sans MS"/>
              </a:rPr>
              <a:t>If the students lose Dojo Points there are consequences: </a:t>
            </a:r>
            <a:endParaRPr sz="1200">
              <a:solidFill>
                <a:schemeClr val="dk1"/>
              </a:solidFill>
              <a:latin typeface="Comic Sans MS"/>
              <a:ea typeface="Comic Sans MS"/>
              <a:cs typeface="Comic Sans MS"/>
              <a:sym typeface="Comic Sans MS"/>
            </a:endParaRPr>
          </a:p>
          <a:p>
            <a:pPr indent="-304800" lvl="0" marL="457200" rtl="0" algn="l">
              <a:lnSpc>
                <a:spcPct val="115000"/>
              </a:lnSpc>
              <a:spcBef>
                <a:spcPts val="1200"/>
              </a:spcBef>
              <a:spcAft>
                <a:spcPts val="0"/>
              </a:spcAft>
              <a:buClr>
                <a:schemeClr val="dk1"/>
              </a:buClr>
              <a:buSzPts val="1200"/>
              <a:buFont typeface="Comic Sans MS"/>
              <a:buChar char="●"/>
            </a:pPr>
            <a:r>
              <a:rPr lang="en" sz="1200">
                <a:solidFill>
                  <a:schemeClr val="dk1"/>
                </a:solidFill>
                <a:latin typeface="Comic Sans MS"/>
                <a:ea typeface="Comic Sans MS"/>
                <a:cs typeface="Comic Sans MS"/>
                <a:sym typeface="Comic Sans MS"/>
              </a:rPr>
              <a:t>Loss of 1 Dojo Points = warning, a reminder to get themselves back on track</a:t>
            </a:r>
            <a:endParaRPr sz="1200">
              <a:solidFill>
                <a:schemeClr val="dk1"/>
              </a:solidFill>
              <a:latin typeface="Comic Sans MS"/>
              <a:ea typeface="Comic Sans MS"/>
              <a:cs typeface="Comic Sans MS"/>
              <a:sym typeface="Comic Sans MS"/>
            </a:endParaRPr>
          </a:p>
          <a:p>
            <a:pPr indent="-304800" lvl="0" marL="457200" rtl="0" algn="l">
              <a:lnSpc>
                <a:spcPct val="115000"/>
              </a:lnSpc>
              <a:spcBef>
                <a:spcPts val="0"/>
              </a:spcBef>
              <a:spcAft>
                <a:spcPts val="0"/>
              </a:spcAft>
              <a:buClr>
                <a:schemeClr val="dk1"/>
              </a:buClr>
              <a:buSzPts val="1200"/>
              <a:buFont typeface="Comic Sans MS"/>
              <a:buChar char="●"/>
            </a:pPr>
            <a:r>
              <a:rPr lang="en" sz="1200">
                <a:solidFill>
                  <a:schemeClr val="dk1"/>
                </a:solidFill>
                <a:latin typeface="Comic Sans MS"/>
                <a:ea typeface="Comic Sans MS"/>
                <a:cs typeface="Comic Sans MS"/>
                <a:sym typeface="Comic Sans MS"/>
              </a:rPr>
              <a:t>Loss of 3-4 Dojo Points = teacher’s choice, here the teacher decides what action to take, very likely that  will be loss of recess or other free choice time or completing a behavior reflection sheet.</a:t>
            </a:r>
            <a:endParaRPr sz="1200">
              <a:solidFill>
                <a:schemeClr val="dk1"/>
              </a:solidFill>
              <a:latin typeface="Comic Sans MS"/>
              <a:ea typeface="Comic Sans MS"/>
              <a:cs typeface="Comic Sans MS"/>
              <a:sym typeface="Comic Sans MS"/>
            </a:endParaRPr>
          </a:p>
          <a:p>
            <a:pPr indent="0" lvl="0" marL="0" rtl="0" algn="l">
              <a:spcBef>
                <a:spcPts val="1300"/>
              </a:spcBef>
              <a:spcAft>
                <a:spcPts val="0"/>
              </a:spcAft>
              <a:buNone/>
            </a:pPr>
            <a:r>
              <a:t/>
            </a:r>
            <a:endParaRPr/>
          </a:p>
        </p:txBody>
      </p:sp>
      <p:sp>
        <p:nvSpPr>
          <p:cNvPr id="98" name="Google Shape;98;p17"/>
          <p:cNvSpPr txBox="1"/>
          <p:nvPr/>
        </p:nvSpPr>
        <p:spPr>
          <a:xfrm>
            <a:off x="3287675" y="2833050"/>
            <a:ext cx="5577300" cy="30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100"/>
              </a:spcBef>
              <a:spcAft>
                <a:spcPts val="0"/>
              </a:spcAft>
              <a:buClr>
                <a:schemeClr val="dk1"/>
              </a:buClr>
              <a:buSzPts val="1100"/>
              <a:buFont typeface="Arial"/>
              <a:buNone/>
            </a:pPr>
            <a:r>
              <a:t/>
            </a:r>
            <a:endParaRPr b="1" sz="23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900">
              <a:latin typeface="Century Gothic"/>
              <a:ea typeface="Century Gothic"/>
              <a:cs typeface="Century Gothic"/>
              <a:sym typeface="Century Gothic"/>
            </a:endParaRPr>
          </a:p>
        </p:txBody>
      </p:sp>
      <p:pic>
        <p:nvPicPr>
          <p:cNvPr id="99" name="Google Shape;99;p17"/>
          <p:cNvPicPr preferRelativeResize="0"/>
          <p:nvPr/>
        </p:nvPicPr>
        <p:blipFill>
          <a:blip r:embed="rId4">
            <a:alphaModFix/>
          </a:blip>
          <a:stretch>
            <a:fillRect/>
          </a:stretch>
        </p:blipFill>
        <p:spPr>
          <a:xfrm>
            <a:off x="3810002" y="5441525"/>
            <a:ext cx="4890325" cy="519150"/>
          </a:xfrm>
          <a:prstGeom prst="rect">
            <a:avLst/>
          </a:prstGeom>
          <a:noFill/>
          <a:ln>
            <a:noFill/>
          </a:ln>
        </p:spPr>
      </p:pic>
      <p:pic>
        <p:nvPicPr>
          <p:cNvPr id="100" name="Google Shape;100;p17"/>
          <p:cNvPicPr preferRelativeResize="0"/>
          <p:nvPr/>
        </p:nvPicPr>
        <p:blipFill>
          <a:blip r:embed="rId5">
            <a:alphaModFix/>
          </a:blip>
          <a:stretch>
            <a:fillRect/>
          </a:stretch>
        </p:blipFill>
        <p:spPr>
          <a:xfrm>
            <a:off x="3605900" y="3789925"/>
            <a:ext cx="2346049" cy="1420301"/>
          </a:xfrm>
          <a:prstGeom prst="rect">
            <a:avLst/>
          </a:prstGeom>
          <a:noFill/>
          <a:ln>
            <a:noFill/>
          </a:ln>
        </p:spPr>
      </p:pic>
      <p:sp>
        <p:nvSpPr>
          <p:cNvPr id="101" name="Google Shape;101;p17"/>
          <p:cNvSpPr txBox="1"/>
          <p:nvPr/>
        </p:nvSpPr>
        <p:spPr>
          <a:xfrm>
            <a:off x="301450" y="3858575"/>
            <a:ext cx="1461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rPr>
              <a:t>Watch for email asking you to join and see what is happening in the classroom!</a:t>
            </a:r>
            <a:endParaRPr>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18"/>
          <p:cNvSpPr txBox="1"/>
          <p:nvPr/>
        </p:nvSpPr>
        <p:spPr>
          <a:xfrm>
            <a:off x="205800" y="163650"/>
            <a:ext cx="8732400" cy="378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27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t/>
            </a:r>
            <a:endParaRPr sz="1850">
              <a:solidFill>
                <a:schemeClr val="dk1"/>
              </a:solidFill>
              <a:latin typeface="Comic Sans MS"/>
              <a:ea typeface="Comic Sans MS"/>
              <a:cs typeface="Comic Sans MS"/>
              <a:sym typeface="Comic Sans MS"/>
            </a:endParaRPr>
          </a:p>
          <a:p>
            <a:pPr indent="0" lvl="0" marL="0" rtl="0" algn="l">
              <a:spcBef>
                <a:spcPts val="100"/>
              </a:spcBef>
              <a:spcAft>
                <a:spcPts val="0"/>
              </a:spcAft>
              <a:buNone/>
            </a:pPr>
            <a:r>
              <a:t/>
            </a:r>
            <a:endParaRPr b="1" sz="4100">
              <a:latin typeface="Amatic SC"/>
              <a:ea typeface="Amatic SC"/>
              <a:cs typeface="Amatic SC"/>
              <a:sym typeface="Amatic SC"/>
            </a:endParaRPr>
          </a:p>
        </p:txBody>
      </p:sp>
      <p:sp>
        <p:nvSpPr>
          <p:cNvPr id="107" name="Google Shape;107;p18"/>
          <p:cNvSpPr txBox="1"/>
          <p:nvPr/>
        </p:nvSpPr>
        <p:spPr>
          <a:xfrm>
            <a:off x="205800" y="203200"/>
            <a:ext cx="8732400" cy="43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800">
                <a:solidFill>
                  <a:schemeClr val="accent5"/>
                </a:solidFill>
                <a:latin typeface="Pacifico"/>
                <a:ea typeface="Pacifico"/>
                <a:cs typeface="Pacifico"/>
                <a:sym typeface="Pacifico"/>
              </a:rPr>
              <a:t>      Individual                 Class Reward</a:t>
            </a:r>
            <a:endParaRPr b="1" sz="3800">
              <a:solidFill>
                <a:schemeClr val="accent5"/>
              </a:solidFill>
              <a:latin typeface="Pacifico"/>
              <a:ea typeface="Pacifico"/>
              <a:cs typeface="Pacifico"/>
              <a:sym typeface="Pacifico"/>
            </a:endParaRPr>
          </a:p>
          <a:p>
            <a:pPr indent="0" lvl="0" marL="0" rtl="0" algn="l">
              <a:spcBef>
                <a:spcPts val="0"/>
              </a:spcBef>
              <a:spcAft>
                <a:spcPts val="0"/>
              </a:spcAft>
              <a:buNone/>
            </a:pPr>
            <a:r>
              <a:rPr b="1" lang="en" sz="1600">
                <a:solidFill>
                  <a:schemeClr val="accent5"/>
                </a:solidFill>
                <a:latin typeface="Pacifico"/>
                <a:ea typeface="Pacifico"/>
                <a:cs typeface="Pacifico"/>
                <a:sym typeface="Pacifico"/>
              </a:rPr>
              <a:t>Mrs. Sheehan’s Class                Mrs. Smith’s Class</a:t>
            </a:r>
            <a:endParaRPr b="1" sz="1600">
              <a:solidFill>
                <a:schemeClr val="accent5"/>
              </a:solidFill>
              <a:latin typeface="Pacifico"/>
              <a:ea typeface="Pacifico"/>
              <a:cs typeface="Pacifico"/>
              <a:sym typeface="Pacifico"/>
            </a:endParaRPr>
          </a:p>
        </p:txBody>
      </p:sp>
      <p:pic>
        <p:nvPicPr>
          <p:cNvPr id="108" name="Google Shape;108;p18"/>
          <p:cNvPicPr preferRelativeResize="0"/>
          <p:nvPr/>
        </p:nvPicPr>
        <p:blipFill>
          <a:blip r:embed="rId4">
            <a:alphaModFix/>
          </a:blip>
          <a:stretch>
            <a:fillRect/>
          </a:stretch>
        </p:blipFill>
        <p:spPr>
          <a:xfrm>
            <a:off x="205800" y="1289050"/>
            <a:ext cx="2235876" cy="2549526"/>
          </a:xfrm>
          <a:prstGeom prst="rect">
            <a:avLst/>
          </a:prstGeom>
          <a:noFill/>
          <a:ln>
            <a:noFill/>
          </a:ln>
        </p:spPr>
      </p:pic>
      <p:sp>
        <p:nvSpPr>
          <p:cNvPr id="109" name="Google Shape;109;p18"/>
          <p:cNvSpPr txBox="1"/>
          <p:nvPr/>
        </p:nvSpPr>
        <p:spPr>
          <a:xfrm>
            <a:off x="5400675" y="1066800"/>
            <a:ext cx="3152700" cy="236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050">
                <a:solidFill>
                  <a:schemeClr val="dk1"/>
                </a:solidFill>
              </a:rPr>
              <a:t>Class plans party when </a:t>
            </a:r>
            <a:endParaRPr sz="205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2050">
                <a:solidFill>
                  <a:schemeClr val="dk1"/>
                </a:solidFill>
              </a:rPr>
              <a:t>Total Dojo Points reach</a:t>
            </a:r>
            <a:r>
              <a:rPr lang="en" sz="1500">
                <a:solidFill>
                  <a:schemeClr val="dk1"/>
                </a:solidFill>
              </a:rPr>
              <a:t>:</a:t>
            </a:r>
            <a:endParaRPr sz="150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1500">
                <a:solidFill>
                  <a:schemeClr val="dk1"/>
                </a:solidFill>
              </a:rPr>
              <a:t>      1st party:   1000</a:t>
            </a:r>
            <a:endParaRPr sz="150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1500">
                <a:solidFill>
                  <a:schemeClr val="dk1"/>
                </a:solidFill>
              </a:rPr>
              <a:t>      2nd party:  3000</a:t>
            </a:r>
            <a:endParaRPr sz="150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1500">
                <a:solidFill>
                  <a:schemeClr val="dk1"/>
                </a:solidFill>
              </a:rPr>
              <a:t>      3rd party:   6000</a:t>
            </a:r>
            <a:endParaRPr sz="150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1500">
                <a:solidFill>
                  <a:schemeClr val="dk1"/>
                </a:solidFill>
              </a:rPr>
              <a:t>      4th party:   9000</a:t>
            </a:r>
            <a:r>
              <a:rPr lang="en" sz="2050">
                <a:solidFill>
                  <a:schemeClr val="dk1"/>
                </a:solidFill>
              </a:rPr>
              <a:t> </a:t>
            </a:r>
            <a:endParaRPr sz="2050">
              <a:solidFill>
                <a:schemeClr val="dk1"/>
              </a:solidFill>
            </a:endParaRPr>
          </a:p>
          <a:p>
            <a:pPr indent="0" lvl="0" marL="0" rtl="0" algn="l">
              <a:spcBef>
                <a:spcPts val="100"/>
              </a:spcBef>
              <a:spcAft>
                <a:spcPts val="0"/>
              </a:spcAft>
              <a:buNone/>
            </a:pPr>
            <a:r>
              <a:t/>
            </a:r>
            <a:endParaRPr/>
          </a:p>
        </p:txBody>
      </p:sp>
      <p:pic>
        <p:nvPicPr>
          <p:cNvPr id="110" name="Google Shape;110;p18"/>
          <p:cNvPicPr preferRelativeResize="0"/>
          <p:nvPr/>
        </p:nvPicPr>
        <p:blipFill>
          <a:blip r:embed="rId5">
            <a:alphaModFix/>
          </a:blip>
          <a:stretch>
            <a:fillRect/>
          </a:stretch>
        </p:blipFill>
        <p:spPr>
          <a:xfrm>
            <a:off x="3009900" y="1351150"/>
            <a:ext cx="1919826" cy="24874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19"/>
          <p:cNvSpPr txBox="1"/>
          <p:nvPr/>
        </p:nvSpPr>
        <p:spPr>
          <a:xfrm>
            <a:off x="97625" y="-176900"/>
            <a:ext cx="9046500" cy="255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4800">
                <a:solidFill>
                  <a:schemeClr val="dk1"/>
                </a:solidFill>
                <a:latin typeface="Amatic SC"/>
                <a:ea typeface="Amatic SC"/>
                <a:cs typeface="Amatic SC"/>
                <a:sym typeface="Amatic SC"/>
              </a:rPr>
              <a:t>             </a:t>
            </a:r>
            <a:r>
              <a:rPr b="1" lang="en" sz="2000">
                <a:solidFill>
                  <a:srgbClr val="38761D"/>
                </a:solidFill>
                <a:latin typeface="Amatic SC"/>
                <a:ea typeface="Amatic SC"/>
                <a:cs typeface="Amatic SC"/>
                <a:sym typeface="Amatic SC"/>
              </a:rPr>
              <a:t>  **</a:t>
            </a:r>
            <a:r>
              <a:rPr b="1" lang="en" sz="2000">
                <a:solidFill>
                  <a:srgbClr val="38761D"/>
                </a:solidFill>
                <a:latin typeface="Comic Sans MS"/>
                <a:ea typeface="Comic Sans MS"/>
                <a:cs typeface="Comic Sans MS"/>
                <a:sym typeface="Comic Sans MS"/>
              </a:rPr>
              <a:t>ABSENTEE AND NO NAME FILE </a:t>
            </a:r>
            <a:r>
              <a:rPr b="1" lang="en" sz="2000">
                <a:solidFill>
                  <a:srgbClr val="38761D"/>
                </a:solidFill>
                <a:latin typeface="Amatic SC"/>
                <a:ea typeface="Amatic SC"/>
                <a:cs typeface="Amatic SC"/>
                <a:sym typeface="Amatic SC"/>
              </a:rPr>
              <a:t>**</a:t>
            </a:r>
            <a:endParaRPr b="1" sz="2000">
              <a:solidFill>
                <a:srgbClr val="38761D"/>
              </a:solidFill>
              <a:latin typeface="Amatic SC"/>
              <a:ea typeface="Amatic SC"/>
              <a:cs typeface="Amatic SC"/>
              <a:sym typeface="Amatic SC"/>
            </a:endParaRPr>
          </a:p>
          <a:p>
            <a:pPr indent="-342900" lvl="0" marL="342900" rtl="0" algn="l">
              <a:lnSpc>
                <a:spcPct val="115000"/>
              </a:lnSpc>
              <a:spcBef>
                <a:spcPts val="0"/>
              </a:spcBef>
              <a:spcAft>
                <a:spcPts val="0"/>
              </a:spcAft>
              <a:buClr>
                <a:schemeClr val="dk1"/>
              </a:buClr>
              <a:buSzPts val="1100"/>
              <a:buFont typeface="Arial"/>
              <a:buNone/>
            </a:pPr>
            <a:r>
              <a:rPr b="1" lang="en">
                <a:solidFill>
                  <a:schemeClr val="dk1"/>
                </a:solidFill>
                <a:latin typeface="Comic Sans MS"/>
                <a:ea typeface="Comic Sans MS"/>
                <a:cs typeface="Comic Sans MS"/>
                <a:sym typeface="Comic Sans MS"/>
              </a:rPr>
              <a:t> </a:t>
            </a:r>
            <a:r>
              <a:rPr lang="en">
                <a:solidFill>
                  <a:schemeClr val="dk1"/>
                </a:solidFill>
                <a:latin typeface="Comic Sans MS"/>
                <a:ea typeface="Comic Sans MS"/>
                <a:cs typeface="Comic Sans MS"/>
                <a:sym typeface="Comic Sans MS"/>
              </a:rPr>
              <a:t>We will fill out a absentee form and send home missed work with a sibling or place up at the office</a:t>
            </a:r>
            <a:r>
              <a:rPr b="1" lang="en">
                <a:solidFill>
                  <a:schemeClr val="dk1"/>
                </a:solidFill>
                <a:latin typeface="Comic Sans MS"/>
                <a:ea typeface="Comic Sans MS"/>
                <a:cs typeface="Comic Sans MS"/>
                <a:sym typeface="Comic Sans MS"/>
              </a:rPr>
              <a:t>.</a:t>
            </a:r>
            <a:endParaRPr b="1">
              <a:solidFill>
                <a:schemeClr val="dk1"/>
              </a:solidFill>
              <a:latin typeface="Comic Sans MS"/>
              <a:ea typeface="Comic Sans MS"/>
              <a:cs typeface="Comic Sans MS"/>
              <a:sym typeface="Comic Sans MS"/>
            </a:endParaRPr>
          </a:p>
          <a:p>
            <a:pPr indent="-342900" lvl="0" marL="342900" rtl="0" algn="ctr">
              <a:lnSpc>
                <a:spcPct val="115000"/>
              </a:lnSpc>
              <a:spcBef>
                <a:spcPts val="100"/>
              </a:spcBef>
              <a:spcAft>
                <a:spcPts val="0"/>
              </a:spcAft>
              <a:buClr>
                <a:schemeClr val="dk1"/>
              </a:buClr>
              <a:buSzPts val="1100"/>
              <a:buFont typeface="Arial"/>
              <a:buNone/>
            </a:pPr>
            <a:r>
              <a:rPr b="1" lang="en">
                <a:solidFill>
                  <a:schemeClr val="dk1"/>
                </a:solidFill>
                <a:latin typeface="Comic Sans MS"/>
                <a:ea typeface="Comic Sans MS"/>
                <a:cs typeface="Comic Sans MS"/>
                <a:sym typeface="Comic Sans MS"/>
              </a:rPr>
              <a:t>But </a:t>
            </a:r>
            <a:endParaRPr b="1">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	if your child needs a copy of an assignment because they lost it or it was  eaten by the dog, we have a few extra copies and they will need to complete a new page</a:t>
            </a:r>
            <a:r>
              <a:rPr b="1" lang="en">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Clr>
                <a:schemeClr val="dk1"/>
              </a:buClr>
              <a:buSzPts val="1100"/>
              <a:buFont typeface="Arial"/>
              <a:buNone/>
            </a:pPr>
            <a:r>
              <a:rPr b="1" lang="en">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Clr>
                <a:schemeClr val="dk1"/>
              </a:buClr>
              <a:buSzPts val="1100"/>
              <a:buFont typeface="Arial"/>
              <a:buNone/>
            </a:pPr>
            <a:r>
              <a:rPr b="1" lang="en" sz="2100">
                <a:solidFill>
                  <a:schemeClr val="dk1"/>
                </a:solidFill>
                <a:latin typeface="Comic Sans MS"/>
                <a:ea typeface="Comic Sans MS"/>
                <a:cs typeface="Comic Sans MS"/>
                <a:sym typeface="Comic Sans MS"/>
              </a:rPr>
              <a:t>             NO NAME papers are kept in special folder.</a:t>
            </a:r>
            <a:r>
              <a:rPr lang="en" sz="600">
                <a:solidFill>
                  <a:schemeClr val="dk1"/>
                </a:solidFill>
                <a:latin typeface="Comic Sans MS"/>
                <a:ea typeface="Comic Sans MS"/>
                <a:cs typeface="Comic Sans MS"/>
                <a:sym typeface="Comic Sans MS"/>
              </a:rPr>
              <a:t> </a:t>
            </a:r>
            <a:endParaRPr sz="6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0" rtl="0" algn="r">
              <a:lnSpc>
                <a:spcPct val="115000"/>
              </a:lnSpc>
              <a:spcBef>
                <a:spcPts val="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000">
              <a:latin typeface="Century Gothic"/>
              <a:ea typeface="Century Gothic"/>
              <a:cs typeface="Century Gothic"/>
              <a:sym typeface="Century Gothic"/>
            </a:endParaRPr>
          </a:p>
        </p:txBody>
      </p:sp>
      <p:sp>
        <p:nvSpPr>
          <p:cNvPr id="116" name="Google Shape;116;p19"/>
          <p:cNvSpPr txBox="1"/>
          <p:nvPr/>
        </p:nvSpPr>
        <p:spPr>
          <a:xfrm>
            <a:off x="2435675" y="2381200"/>
            <a:ext cx="6708300" cy="220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000">
                <a:solidFill>
                  <a:schemeClr val="dk1"/>
                </a:solidFill>
                <a:latin typeface="Amatic SC"/>
                <a:ea typeface="Amatic SC"/>
                <a:cs typeface="Amatic SC"/>
                <a:sym typeface="Amatic SC"/>
              </a:rPr>
              <a:t>**</a:t>
            </a:r>
            <a:r>
              <a:rPr b="1" lang="en" sz="2000">
                <a:solidFill>
                  <a:srgbClr val="38761D"/>
                </a:solidFill>
                <a:latin typeface="Comic Sans MS"/>
                <a:ea typeface="Comic Sans MS"/>
                <a:cs typeface="Comic Sans MS"/>
                <a:sym typeface="Comic Sans MS"/>
              </a:rPr>
              <a:t>BINDERS</a:t>
            </a:r>
            <a:r>
              <a:rPr lang="en" sz="2000">
                <a:solidFill>
                  <a:schemeClr val="dk1"/>
                </a:solidFill>
                <a:latin typeface="Comic Sans MS"/>
                <a:ea typeface="Comic Sans MS"/>
                <a:cs typeface="Comic Sans MS"/>
                <a:sym typeface="Comic Sans MS"/>
              </a:rPr>
              <a:t> </a:t>
            </a:r>
            <a:r>
              <a:rPr b="1" lang="en" sz="2000">
                <a:solidFill>
                  <a:schemeClr val="dk1"/>
                </a:solidFill>
                <a:latin typeface="Amatic SC"/>
                <a:ea typeface="Amatic SC"/>
                <a:cs typeface="Amatic SC"/>
                <a:sym typeface="Amatic SC"/>
              </a:rPr>
              <a:t>**</a:t>
            </a:r>
            <a:endParaRPr b="1" sz="2000">
              <a:solidFill>
                <a:schemeClr val="dk1"/>
              </a:solidFill>
              <a:latin typeface="Amatic SC"/>
              <a:ea typeface="Amatic SC"/>
              <a:cs typeface="Amatic SC"/>
              <a:sym typeface="Amatic SC"/>
            </a:endParaRPr>
          </a:p>
          <a:p>
            <a:pPr indent="-323850" lvl="0" marL="457200" rtl="0" algn="ctr">
              <a:lnSpc>
                <a:spcPct val="115000"/>
              </a:lnSpc>
              <a:spcBef>
                <a:spcPts val="0"/>
              </a:spcBef>
              <a:spcAft>
                <a:spcPts val="0"/>
              </a:spcAft>
              <a:buClr>
                <a:schemeClr val="dk1"/>
              </a:buClr>
              <a:buSzPts val="1500"/>
              <a:buChar char="●"/>
            </a:pPr>
            <a:r>
              <a:rPr lang="en" sz="1500">
                <a:solidFill>
                  <a:schemeClr val="dk1"/>
                </a:solidFill>
              </a:rPr>
              <a:t>Binders have one folder attached.  The folders two pockets are labeled- Parent Attention and Homework/unfinished work.</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Student planners are hooked and have a binder clip to keep them on the correct week.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Only take out what has been put in the Parent Attention section of the folder.</a:t>
            </a:r>
            <a:endParaRPr sz="1500">
              <a:solidFill>
                <a:schemeClr val="dk1"/>
              </a:solidFill>
            </a:endParaRPr>
          </a:p>
          <a:p>
            <a:pPr indent="0" lvl="0" marL="0" rtl="0" algn="ctr">
              <a:lnSpc>
                <a:spcPct val="115000"/>
              </a:lnSpc>
              <a:spcBef>
                <a:spcPts val="1300"/>
              </a:spcBef>
              <a:spcAft>
                <a:spcPts val="0"/>
              </a:spcAft>
              <a:buClr>
                <a:schemeClr val="dk1"/>
              </a:buClr>
              <a:buSzPts val="1100"/>
              <a:buFont typeface="Arial"/>
              <a:buNone/>
            </a:pPr>
            <a:r>
              <a:t/>
            </a:r>
            <a:endParaRPr sz="1600">
              <a:solidFill>
                <a:schemeClr val="dk1"/>
              </a:solidFill>
              <a:latin typeface="Century Gothic"/>
              <a:ea typeface="Century Gothic"/>
              <a:cs typeface="Century Gothic"/>
              <a:sym typeface="Century Gothic"/>
            </a:endParaRPr>
          </a:p>
        </p:txBody>
      </p:sp>
      <p:sp>
        <p:nvSpPr>
          <p:cNvPr id="117" name="Google Shape;117;p19"/>
          <p:cNvSpPr txBox="1"/>
          <p:nvPr/>
        </p:nvSpPr>
        <p:spPr>
          <a:xfrm>
            <a:off x="2871100" y="4653625"/>
            <a:ext cx="6164100" cy="257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Comic Sans MS"/>
                <a:ea typeface="Comic Sans MS"/>
                <a:cs typeface="Comic Sans MS"/>
                <a:sym typeface="Comic Sans MS"/>
              </a:rPr>
              <a:t>** </a:t>
            </a:r>
            <a:r>
              <a:rPr b="1" lang="en" sz="2000">
                <a:solidFill>
                  <a:srgbClr val="38761D"/>
                </a:solidFill>
                <a:latin typeface="Comic Sans MS"/>
                <a:ea typeface="Comic Sans MS"/>
                <a:cs typeface="Comic Sans MS"/>
                <a:sym typeface="Comic Sans MS"/>
              </a:rPr>
              <a:t>Tuesday Take Home Folder</a:t>
            </a:r>
            <a:r>
              <a:rPr b="1" lang="en" sz="2000">
                <a:latin typeface="Comic Sans MS"/>
                <a:ea typeface="Comic Sans MS"/>
                <a:cs typeface="Comic Sans MS"/>
                <a:sym typeface="Comic Sans MS"/>
              </a:rPr>
              <a:t>**</a:t>
            </a:r>
            <a:endParaRPr b="1" sz="2000">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To ensure that you can review your child's work, one folder will be collected from each child to be used as a Tuesday Take Home Folder.  </a:t>
            </a:r>
            <a:endParaRPr>
              <a:solidFill>
                <a:schemeClr val="dk1"/>
              </a:solidFill>
            </a:endParaRPr>
          </a:p>
          <a:p>
            <a:pPr indent="0" lvl="0" marL="0" rtl="0" algn="l">
              <a:lnSpc>
                <a:spcPct val="115000"/>
              </a:lnSpc>
              <a:spcBef>
                <a:spcPts val="100"/>
              </a:spcBef>
              <a:spcAft>
                <a:spcPts val="0"/>
              </a:spcAft>
              <a:buClr>
                <a:schemeClr val="dk1"/>
              </a:buClr>
              <a:buSzPts val="1100"/>
              <a:buFont typeface="Arial"/>
              <a:buNone/>
            </a:pPr>
            <a:r>
              <a:rPr b="1" lang="en">
                <a:solidFill>
                  <a:schemeClr val="dk1"/>
                </a:solidFill>
              </a:rPr>
              <a:t>Goal: </a:t>
            </a:r>
            <a:r>
              <a:rPr lang="en">
                <a:solidFill>
                  <a:schemeClr val="dk1"/>
                </a:solidFill>
              </a:rPr>
              <a:t> All papers handed back to your child to be placed in their folder and the folder taken home every other Tuesday.</a:t>
            </a:r>
            <a:endParaRPr>
              <a:solidFill>
                <a:schemeClr val="dk1"/>
              </a:solidFill>
            </a:endParaRPr>
          </a:p>
          <a:p>
            <a:pPr indent="0" lvl="0" marL="0" rtl="0" algn="l">
              <a:lnSpc>
                <a:spcPct val="115000"/>
              </a:lnSpc>
              <a:spcBef>
                <a:spcPts val="100"/>
              </a:spcBef>
              <a:spcAft>
                <a:spcPts val="0"/>
              </a:spcAft>
              <a:buClr>
                <a:schemeClr val="dk1"/>
              </a:buClr>
              <a:buSzPts val="1100"/>
              <a:buFont typeface="Arial"/>
              <a:buNone/>
            </a:pPr>
            <a:r>
              <a:rPr b="1" lang="en">
                <a:solidFill>
                  <a:schemeClr val="dk1"/>
                </a:solidFill>
              </a:rPr>
              <a:t>Your Responsibility: </a:t>
            </a:r>
            <a:r>
              <a:rPr lang="en">
                <a:solidFill>
                  <a:schemeClr val="dk1"/>
                </a:solidFill>
              </a:rPr>
              <a:t> Remove papers from folder, sign the chart on the back, and make sure the folder is brought back to school Wednesday for class dojo points.  </a:t>
            </a:r>
            <a:endParaRPr>
              <a:solidFill>
                <a:schemeClr val="dk1"/>
              </a:solidFill>
            </a:endParaRPr>
          </a:p>
          <a:p>
            <a:pPr indent="0" lvl="0" marL="0" rtl="0" algn="ctr">
              <a:spcBef>
                <a:spcPts val="100"/>
              </a:spcBef>
              <a:spcAft>
                <a:spcPts val="0"/>
              </a:spcAft>
              <a:buNone/>
            </a:pPr>
            <a:r>
              <a:t/>
            </a:r>
            <a:endParaRPr b="1" sz="2000">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p20"/>
          <p:cNvSpPr txBox="1"/>
          <p:nvPr/>
        </p:nvSpPr>
        <p:spPr>
          <a:xfrm>
            <a:off x="178525" y="0"/>
            <a:ext cx="8732400" cy="307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900">
                <a:solidFill>
                  <a:schemeClr val="dk1"/>
                </a:solidFill>
                <a:latin typeface="Amatic SC"/>
                <a:ea typeface="Amatic SC"/>
                <a:cs typeface="Amatic SC"/>
                <a:sym typeface="Amatic SC"/>
              </a:rPr>
              <a:t>**Homework**      </a:t>
            </a:r>
            <a:r>
              <a:rPr b="1" lang="en" sz="1900">
                <a:solidFill>
                  <a:schemeClr val="dk1"/>
                </a:solidFill>
                <a:latin typeface="Comic Sans MS"/>
                <a:ea typeface="Comic Sans MS"/>
                <a:cs typeface="Comic Sans MS"/>
                <a:sym typeface="Comic Sans MS"/>
              </a:rPr>
              <a:t>15-45 min.</a:t>
            </a:r>
            <a:endParaRPr b="1" sz="1900">
              <a:solidFill>
                <a:schemeClr val="dk1"/>
              </a:solidFill>
              <a:latin typeface="Comic Sans MS"/>
              <a:ea typeface="Comic Sans MS"/>
              <a:cs typeface="Comic Sans MS"/>
              <a:sym typeface="Comic Sans MS"/>
            </a:endParaRPr>
          </a:p>
          <a:p>
            <a:pPr indent="-342900" lvl="0" marL="342900" rtl="0" algn="l">
              <a:lnSpc>
                <a:spcPct val="115000"/>
              </a:lnSpc>
              <a:spcBef>
                <a:spcPts val="0"/>
              </a:spcBef>
              <a:spcAft>
                <a:spcPts val="0"/>
              </a:spcAft>
              <a:buNone/>
            </a:pPr>
            <a:r>
              <a:rPr b="1" lang="en" sz="1900">
                <a:solidFill>
                  <a:schemeClr val="dk1"/>
                </a:solidFill>
                <a:latin typeface="Comic Sans MS"/>
                <a:ea typeface="Comic Sans MS"/>
                <a:cs typeface="Comic Sans MS"/>
                <a:sym typeface="Comic Sans MS"/>
              </a:rPr>
              <a:t> </a:t>
            </a:r>
            <a:r>
              <a:rPr b="1" lang="en" sz="1200">
                <a:solidFill>
                  <a:schemeClr val="dk1"/>
                </a:solidFill>
                <a:latin typeface="Comic Sans MS"/>
                <a:ea typeface="Comic Sans MS"/>
                <a:cs typeface="Comic Sans MS"/>
                <a:sym typeface="Comic Sans MS"/>
              </a:rPr>
              <a:t>Reading: </a:t>
            </a:r>
            <a:r>
              <a:rPr lang="en" sz="1200">
                <a:solidFill>
                  <a:schemeClr val="dk1"/>
                </a:solidFill>
                <a:latin typeface="Comic Sans MS"/>
                <a:ea typeface="Comic Sans MS"/>
                <a:cs typeface="Comic Sans MS"/>
                <a:sym typeface="Comic Sans MS"/>
              </a:rPr>
              <a:t>All children are </a:t>
            </a:r>
            <a:r>
              <a:rPr b="1" lang="en" sz="1200">
                <a:solidFill>
                  <a:schemeClr val="dk1"/>
                </a:solidFill>
                <a:latin typeface="Comic Sans MS"/>
                <a:ea typeface="Comic Sans MS"/>
                <a:cs typeface="Comic Sans MS"/>
                <a:sym typeface="Comic Sans MS"/>
              </a:rPr>
              <a:t>required </a:t>
            </a:r>
            <a:r>
              <a:rPr lang="en" sz="1200">
                <a:solidFill>
                  <a:schemeClr val="dk1"/>
                </a:solidFill>
                <a:latin typeface="Comic Sans MS"/>
                <a:ea typeface="Comic Sans MS"/>
                <a:cs typeface="Comic Sans MS"/>
                <a:sym typeface="Comic Sans MS"/>
              </a:rPr>
              <a:t>to read every night and when a book is</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finished to take an AR test on it.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3rd grade needs 5 AR points a trimester</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b="1" lang="en" sz="1200">
                <a:solidFill>
                  <a:schemeClr val="dk1"/>
                </a:solidFill>
                <a:latin typeface="Comic Sans MS"/>
                <a:ea typeface="Comic Sans MS"/>
                <a:cs typeface="Comic Sans MS"/>
                <a:sym typeface="Comic Sans MS"/>
              </a:rPr>
              <a:t> Math:   </a:t>
            </a:r>
            <a:r>
              <a:rPr lang="en" sz="1200">
                <a:solidFill>
                  <a:schemeClr val="dk1"/>
                </a:solidFill>
                <a:latin typeface="Comic Sans MS"/>
                <a:ea typeface="Comic Sans MS"/>
                <a:cs typeface="Comic Sans MS"/>
                <a:sym typeface="Comic Sans MS"/>
              </a:rPr>
              <a:t>A Homework worksheet when handed out.</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a:r>
            <a:r>
              <a:rPr b="1" lang="en" sz="1200">
                <a:solidFill>
                  <a:schemeClr val="dk1"/>
                </a:solidFill>
                <a:latin typeface="Comic Sans MS"/>
                <a:ea typeface="Comic Sans MS"/>
                <a:cs typeface="Comic Sans MS"/>
                <a:sym typeface="Comic Sans MS"/>
              </a:rPr>
              <a:t>3rd Grade:</a:t>
            </a:r>
            <a:r>
              <a:rPr lang="en" sz="1200">
                <a:solidFill>
                  <a:schemeClr val="dk1"/>
                </a:solidFill>
                <a:latin typeface="Comic Sans MS"/>
                <a:ea typeface="Comic Sans MS"/>
                <a:cs typeface="Comic Sans MS"/>
                <a:sym typeface="Comic Sans MS"/>
              </a:rPr>
              <a:t>  Addition/Subtraction Basic Facts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(then add multiplication/division after we learn them)</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a:r>
            <a:r>
              <a:rPr b="1" lang="en" sz="1200">
                <a:solidFill>
                  <a:schemeClr val="dk1"/>
                </a:solidFill>
                <a:latin typeface="Comic Sans MS"/>
                <a:ea typeface="Comic Sans MS"/>
                <a:cs typeface="Comic Sans MS"/>
                <a:sym typeface="Comic Sans MS"/>
              </a:rPr>
              <a:t>4th Grade:</a:t>
            </a:r>
            <a:r>
              <a:rPr lang="en" sz="1200">
                <a:solidFill>
                  <a:schemeClr val="dk1"/>
                </a:solidFill>
                <a:latin typeface="Comic Sans MS"/>
                <a:ea typeface="Comic Sans MS"/>
                <a:cs typeface="Comic Sans MS"/>
                <a:sym typeface="Comic Sans MS"/>
              </a:rPr>
              <a:t>  Multiplication/Division Basic Facts</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a:r>
            <a:r>
              <a:rPr b="1" lang="en" sz="1200">
                <a:solidFill>
                  <a:schemeClr val="dk1"/>
                </a:solidFill>
                <a:latin typeface="Comic Sans MS"/>
                <a:ea typeface="Comic Sans MS"/>
                <a:cs typeface="Comic Sans MS"/>
                <a:sym typeface="Comic Sans MS"/>
              </a:rPr>
              <a:t>ALEK</a:t>
            </a:r>
            <a:r>
              <a:rPr lang="en" sz="1200">
                <a:solidFill>
                  <a:schemeClr val="dk1"/>
                </a:solidFill>
                <a:latin typeface="Comic Sans MS"/>
                <a:ea typeface="Comic Sans MS"/>
                <a:cs typeface="Comic Sans MS"/>
                <a:sym typeface="Comic Sans MS"/>
              </a:rPr>
              <a:t> is our online program that you can have your child</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work on at home. To receive the optimum benefit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from ALEKS it is recommended that the children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complete 2 hours a week.  Some time will be given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school to get to this goal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 </a:t>
            </a:r>
            <a:r>
              <a:rPr b="1" lang="en" sz="1200">
                <a:solidFill>
                  <a:schemeClr val="dk1"/>
                </a:solidFill>
                <a:latin typeface="Comic Sans MS"/>
                <a:ea typeface="Comic Sans MS"/>
                <a:cs typeface="Comic Sans MS"/>
                <a:sym typeface="Comic Sans MS"/>
              </a:rPr>
              <a:t> Spelling: One</a:t>
            </a:r>
            <a:r>
              <a:rPr lang="en" sz="1200">
                <a:solidFill>
                  <a:schemeClr val="dk1"/>
                </a:solidFill>
                <a:latin typeface="Comic Sans MS"/>
                <a:ea typeface="Comic Sans MS"/>
                <a:cs typeface="Comic Sans MS"/>
                <a:sym typeface="Comic Sans MS"/>
              </a:rPr>
              <a:t> spelling practice sheet/activity  should be completed nightly (M-Th).</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If you and your child have another way you like to study spelling please come and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talk to me about it. </a:t>
            </a:r>
            <a:endParaRPr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b="1" lang="en" sz="1750">
                <a:solidFill>
                  <a:schemeClr val="dk1"/>
                </a:solidFill>
                <a:latin typeface="Comic Sans MS"/>
                <a:ea typeface="Comic Sans MS"/>
                <a:cs typeface="Comic Sans MS"/>
                <a:sym typeface="Comic Sans MS"/>
              </a:rPr>
              <a:t>IB (Social Studies/Science)/Religion</a:t>
            </a:r>
            <a:endParaRPr b="1" sz="175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When the opportunity arises, we will send home activities and ways </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to enhance learning for these subjects. Throughout the year, the </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children will have projects that will require at home work. Big </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Projects will be broken down with mini deadlines to keep the children</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rPr lang="en" sz="1200">
                <a:solidFill>
                  <a:schemeClr val="dk1"/>
                </a:solidFill>
                <a:latin typeface="Comic Sans MS"/>
                <a:ea typeface="Comic Sans MS"/>
                <a:cs typeface="Comic Sans MS"/>
                <a:sym typeface="Comic Sans MS"/>
              </a:rPr>
              <a:t>on track.</a:t>
            </a:r>
            <a:endParaRPr sz="12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None/>
            </a:pPr>
            <a:r>
              <a:t/>
            </a:r>
            <a:endParaRPr b="1" sz="105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b="1" lang="en" sz="1200">
                <a:solidFill>
                  <a:schemeClr val="dk1"/>
                </a:solidFill>
                <a:latin typeface="Comic Sans MS"/>
                <a:ea typeface="Comic Sans MS"/>
                <a:cs typeface="Comic Sans MS"/>
                <a:sym typeface="Comic Sans MS"/>
              </a:rPr>
              <a:t>Homework is not included in their overall grade but each piece of homework is </a:t>
            </a:r>
            <a:endParaRPr b="1" sz="1200">
              <a:solidFill>
                <a:schemeClr val="dk1"/>
              </a:solidFill>
              <a:latin typeface="Comic Sans MS"/>
              <a:ea typeface="Comic Sans MS"/>
              <a:cs typeface="Comic Sans MS"/>
              <a:sym typeface="Comic Sans MS"/>
            </a:endParaRPr>
          </a:p>
          <a:p>
            <a:pPr indent="-342900" lvl="0" marL="342900" rtl="0" algn="l">
              <a:lnSpc>
                <a:spcPct val="115000"/>
              </a:lnSpc>
              <a:spcBef>
                <a:spcPts val="100"/>
              </a:spcBef>
              <a:spcAft>
                <a:spcPts val="0"/>
              </a:spcAft>
              <a:buNone/>
            </a:pPr>
            <a:r>
              <a:rPr b="1" lang="en" sz="1200">
                <a:solidFill>
                  <a:schemeClr val="dk1"/>
                </a:solidFill>
                <a:latin typeface="Comic Sans MS"/>
                <a:ea typeface="Comic Sans MS"/>
                <a:cs typeface="Comic Sans MS"/>
                <a:sym typeface="Comic Sans MS"/>
              </a:rPr>
              <a:t> given Classdojo points and rewarded for being completed. </a:t>
            </a:r>
            <a:endParaRPr b="1" sz="1200">
              <a:solidFill>
                <a:schemeClr val="dk1"/>
              </a:solidFill>
              <a:latin typeface="Comic Sans MS"/>
              <a:ea typeface="Comic Sans MS"/>
              <a:cs typeface="Comic Sans MS"/>
              <a:sym typeface="Comic Sans MS"/>
            </a:endParaRPr>
          </a:p>
          <a:p>
            <a:pPr indent="0" lvl="0" marL="0" rtl="0" algn="l">
              <a:spcBef>
                <a:spcPts val="100"/>
              </a:spcBef>
              <a:spcAft>
                <a:spcPts val="0"/>
              </a:spcAft>
              <a:buNone/>
            </a:pPr>
            <a:r>
              <a:t/>
            </a:r>
            <a:endParaRPr>
              <a:latin typeface="Century Gothic"/>
              <a:ea typeface="Century Gothic"/>
              <a:cs typeface="Century Gothic"/>
              <a:sym typeface="Century Gothic"/>
            </a:endParaRPr>
          </a:p>
        </p:txBody>
      </p:sp>
      <p:sp>
        <p:nvSpPr>
          <p:cNvPr id="123" name="Google Shape;123;p20"/>
          <p:cNvSpPr txBox="1"/>
          <p:nvPr/>
        </p:nvSpPr>
        <p:spPr>
          <a:xfrm>
            <a:off x="-1040625" y="7058325"/>
            <a:ext cx="62400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1"/>
          <p:cNvSpPr txBox="1"/>
          <p:nvPr/>
        </p:nvSpPr>
        <p:spPr>
          <a:xfrm>
            <a:off x="178525" y="0"/>
            <a:ext cx="8732400" cy="3079800"/>
          </a:xfrm>
          <a:prstGeom prst="rect">
            <a:avLst/>
          </a:prstGeom>
          <a:noFill/>
          <a:ln>
            <a:noFill/>
          </a:ln>
        </p:spPr>
        <p:txBody>
          <a:bodyPr anchorCtr="0" anchor="t" bIns="91425" lIns="91425" spcFirstLastPara="1" rIns="91425" wrap="square" tIns="91425">
            <a:noAutofit/>
          </a:bodyPr>
          <a:lstStyle/>
          <a:p>
            <a:pPr indent="-342900" lvl="0" marL="342900" rtl="0" algn="l">
              <a:lnSpc>
                <a:spcPct val="115000"/>
              </a:lnSpc>
              <a:spcBef>
                <a:spcPts val="0"/>
              </a:spcBef>
              <a:spcAft>
                <a:spcPts val="100"/>
              </a:spcAft>
              <a:buNone/>
            </a:pPr>
            <a:r>
              <a:rPr lang="en" sz="1200">
                <a:solidFill>
                  <a:schemeClr val="dk1"/>
                </a:solidFill>
                <a:latin typeface="Comic Sans MS"/>
                <a:ea typeface="Comic Sans MS"/>
                <a:cs typeface="Comic Sans MS"/>
                <a:sym typeface="Comic Sans MS"/>
              </a:rPr>
              <a:t> </a:t>
            </a:r>
            <a:endParaRPr>
              <a:latin typeface="Century Gothic"/>
              <a:ea typeface="Century Gothic"/>
              <a:cs typeface="Century Gothic"/>
              <a:sym typeface="Century Gothic"/>
            </a:endParaRPr>
          </a:p>
        </p:txBody>
      </p:sp>
      <p:sp>
        <p:nvSpPr>
          <p:cNvPr id="129" name="Google Shape;129;p21"/>
          <p:cNvSpPr txBox="1"/>
          <p:nvPr/>
        </p:nvSpPr>
        <p:spPr>
          <a:xfrm>
            <a:off x="546550" y="0"/>
            <a:ext cx="7482900" cy="333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4800">
                <a:solidFill>
                  <a:schemeClr val="dk1"/>
                </a:solidFill>
                <a:latin typeface="Amatic SC"/>
                <a:ea typeface="Amatic SC"/>
                <a:cs typeface="Amatic SC"/>
                <a:sym typeface="Amatic SC"/>
              </a:rPr>
              <a:t>**Star Students**</a:t>
            </a:r>
            <a:endParaRPr b="1" sz="4800">
              <a:solidFill>
                <a:schemeClr val="dk1"/>
              </a:solidFill>
              <a:latin typeface="Amatic SC"/>
              <a:ea typeface="Amatic SC"/>
              <a:cs typeface="Amatic SC"/>
              <a:sym typeface="Amatic SC"/>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omic Sans MS"/>
                <a:ea typeface="Comic Sans MS"/>
                <a:cs typeface="Comic Sans MS"/>
                <a:sym typeface="Comic Sans MS"/>
              </a:rPr>
              <a:t>•Tried to match up close to birthdays and for those who have a birthday during the summer I gave them a random week.  I created the first Star Student Display </a:t>
            </a:r>
            <a:endParaRPr sz="13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rPr lang="en" sz="1300">
                <a:solidFill>
                  <a:schemeClr val="dk1"/>
                </a:solidFill>
              </a:rPr>
              <a:t>•</a:t>
            </a:r>
            <a:endParaRPr sz="1300">
              <a:solidFill>
                <a:schemeClr val="dk1"/>
              </a:solidFill>
            </a:endParaRPr>
          </a:p>
          <a:p>
            <a:pPr indent="0" lvl="0" marL="0" rtl="0" algn="l">
              <a:lnSpc>
                <a:spcPct val="115000"/>
              </a:lnSpc>
              <a:spcBef>
                <a:spcPts val="100"/>
              </a:spcBef>
              <a:spcAft>
                <a:spcPts val="0"/>
              </a:spcAft>
              <a:buClr>
                <a:schemeClr val="dk1"/>
              </a:buClr>
              <a:buSzPts val="1100"/>
              <a:buFont typeface="Arial"/>
              <a:buNone/>
            </a:pPr>
            <a:r>
              <a:rPr lang="en" sz="1300">
                <a:solidFill>
                  <a:schemeClr val="dk1"/>
                </a:solidFill>
                <a:latin typeface="Comic Sans MS"/>
                <a:ea typeface="Comic Sans MS"/>
                <a:cs typeface="Comic Sans MS"/>
                <a:sym typeface="Comic Sans MS"/>
              </a:rPr>
              <a:t>*   Birthday child </a:t>
            </a:r>
            <a:r>
              <a:rPr b="1" lang="en" sz="1300">
                <a:solidFill>
                  <a:schemeClr val="dk1"/>
                </a:solidFill>
                <a:latin typeface="Comic Sans MS"/>
                <a:ea typeface="Comic Sans MS"/>
                <a:cs typeface="Comic Sans MS"/>
                <a:sym typeface="Comic Sans MS"/>
              </a:rPr>
              <a:t>gets free dress </a:t>
            </a:r>
            <a:r>
              <a:rPr lang="en" sz="1300">
                <a:solidFill>
                  <a:schemeClr val="dk1"/>
                </a:solidFill>
                <a:latin typeface="Comic Sans MS"/>
                <a:ea typeface="Comic Sans MS"/>
                <a:cs typeface="Comic Sans MS"/>
                <a:sym typeface="Comic Sans MS"/>
              </a:rPr>
              <a:t>on their birthday but if your birthday is during the summer, then you can wear free dress on one of the days during your Star Student week. Birthday treats are okay but I am hoping that we can move away from food related treats and have the children bring in a book to add to the library or a game for the game cupboard.  If you do decide to send in food please make it something that is easy to pass out.  The birthday child will pass it out at lunch time.</a:t>
            </a:r>
            <a:endParaRPr sz="1300">
              <a:solidFill>
                <a:schemeClr val="dk1"/>
              </a:solidFill>
              <a:latin typeface="Comic Sans MS"/>
              <a:ea typeface="Comic Sans MS"/>
              <a:cs typeface="Comic Sans MS"/>
              <a:sym typeface="Comic Sans MS"/>
            </a:endParaRPr>
          </a:p>
          <a:p>
            <a:pPr indent="0" lvl="0" marL="0" rtl="0" algn="l">
              <a:lnSpc>
                <a:spcPct val="115000"/>
              </a:lnSpc>
              <a:spcBef>
                <a:spcPts val="100"/>
              </a:spcBef>
              <a:spcAft>
                <a:spcPts val="0"/>
              </a:spcAft>
              <a:buClr>
                <a:schemeClr val="dk1"/>
              </a:buClr>
              <a:buSzPts val="1100"/>
              <a:buFont typeface="Arial"/>
              <a:buNone/>
            </a:pPr>
            <a:r>
              <a:t/>
            </a:r>
            <a:endParaRPr sz="1900">
              <a:solidFill>
                <a:schemeClr val="dk1"/>
              </a:solidFill>
              <a:latin typeface="Century Gothic"/>
              <a:ea typeface="Century Gothic"/>
              <a:cs typeface="Century Gothic"/>
              <a:sym typeface="Century Gothic"/>
            </a:endParaRPr>
          </a:p>
        </p:txBody>
      </p:sp>
      <p:pic>
        <p:nvPicPr>
          <p:cNvPr id="130" name="Google Shape;130;p21">
            <a:hlinkClick r:id="rId4"/>
          </p:cNvPr>
          <p:cNvPicPr preferRelativeResize="0"/>
          <p:nvPr/>
        </p:nvPicPr>
        <p:blipFill>
          <a:blip r:embed="rId5">
            <a:alphaModFix/>
          </a:blip>
          <a:stretch>
            <a:fillRect/>
          </a:stretch>
        </p:blipFill>
        <p:spPr>
          <a:xfrm>
            <a:off x="1900800" y="3334800"/>
            <a:ext cx="3205901" cy="3218400"/>
          </a:xfrm>
          <a:prstGeom prst="rect">
            <a:avLst/>
          </a:prstGeom>
          <a:noFill/>
          <a:ln>
            <a:noFill/>
          </a:ln>
        </p:spPr>
      </p:pic>
      <p:sp>
        <p:nvSpPr>
          <p:cNvPr id="131" name="Google Shape;131;p21"/>
          <p:cNvSpPr/>
          <p:nvPr/>
        </p:nvSpPr>
        <p:spPr>
          <a:xfrm>
            <a:off x="3619550" y="5747575"/>
            <a:ext cx="200100" cy="11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txBox="1"/>
          <p:nvPr/>
        </p:nvSpPr>
        <p:spPr>
          <a:xfrm>
            <a:off x="3633375" y="5768950"/>
            <a:ext cx="2382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