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6858000" cx="9144000"/>
  <p:notesSz cx="6858000" cy="9144000"/>
  <p:embeddedFontLst>
    <p:embeddedFont>
      <p:font typeface="Short Stack"/>
      <p:regular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20" roundtripDataSignature="AMtx7mjYcEqLSwPeXcbFcVY9wm3UPS2XB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ShortStack-regular.fntdata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ecdedb57c5_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7" name="Google Shape;97;gecdedb57c5_3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ef48afbc94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gef48afbc94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5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5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4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5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5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7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7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8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18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9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9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19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9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2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2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2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3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3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3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7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2.jpg"/><Relationship Id="rId4" Type="http://schemas.openxmlformats.org/officeDocument/2006/relationships/image" Target="../media/image19.jpg"/><Relationship Id="rId5" Type="http://schemas.openxmlformats.org/officeDocument/2006/relationships/image" Target="../media/image27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3.jpg"/><Relationship Id="rId4" Type="http://schemas.openxmlformats.org/officeDocument/2006/relationships/image" Target="../media/image28.jpg"/><Relationship Id="rId5" Type="http://schemas.openxmlformats.org/officeDocument/2006/relationships/image" Target="../media/image21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2.png"/><Relationship Id="rId4" Type="http://schemas.openxmlformats.org/officeDocument/2006/relationships/image" Target="../media/image26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4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0.png"/><Relationship Id="rId4" Type="http://schemas.openxmlformats.org/officeDocument/2006/relationships/image" Target="../media/image1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Relationship Id="rId4" Type="http://schemas.openxmlformats.org/officeDocument/2006/relationships/image" Target="../media/image8.jpg"/><Relationship Id="rId5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Relationship Id="rId4" Type="http://schemas.openxmlformats.org/officeDocument/2006/relationships/image" Target="../media/image15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4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9.jpg"/><Relationship Id="rId4" Type="http://schemas.openxmlformats.org/officeDocument/2006/relationships/image" Target="../media/image18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Relationship Id="rId4" Type="http://schemas.openxmlformats.org/officeDocument/2006/relationships/image" Target="../media/image11.jpg"/><Relationship Id="rId5" Type="http://schemas.openxmlformats.org/officeDocument/2006/relationships/image" Target="../media/image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6.jpg"/><Relationship Id="rId4" Type="http://schemas.openxmlformats.org/officeDocument/2006/relationships/image" Target="../media/image5.jpg"/><Relationship Id="rId5" Type="http://schemas.openxmlformats.org/officeDocument/2006/relationships/image" Target="../media/image1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0.jpg"/><Relationship Id="rId4" Type="http://schemas.openxmlformats.org/officeDocument/2006/relationships/image" Target="../media/image25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454880" y="231254"/>
            <a:ext cx="8214577" cy="14116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Short Stack"/>
              <a:buNone/>
            </a:pPr>
            <a:r>
              <a:rPr lang="en-US" sz="4800">
                <a:latin typeface="Short Stack"/>
                <a:ea typeface="Short Stack"/>
                <a:cs typeface="Short Stack"/>
                <a:sym typeface="Short Stack"/>
              </a:rPr>
              <a:t>Welcome to 5</a:t>
            </a:r>
            <a:r>
              <a:rPr baseline="30000" lang="en-US" sz="4800">
                <a:latin typeface="Short Stack"/>
                <a:ea typeface="Short Stack"/>
                <a:cs typeface="Short Stack"/>
                <a:sym typeface="Short Stack"/>
              </a:rPr>
              <a:t>th</a:t>
            </a:r>
            <a:r>
              <a:rPr lang="en-US" sz="4800">
                <a:latin typeface="Short Stack"/>
                <a:ea typeface="Short Stack"/>
                <a:cs typeface="Short Stack"/>
                <a:sym typeface="Short Stack"/>
              </a:rPr>
              <a:t> Grade </a:t>
            </a:r>
            <a:br>
              <a:rPr lang="en-US" sz="4800">
                <a:latin typeface="Short Stack"/>
                <a:ea typeface="Short Stack"/>
                <a:cs typeface="Short Stack"/>
                <a:sym typeface="Short Stack"/>
              </a:rPr>
            </a:br>
            <a:endParaRPr sz="4800">
              <a:latin typeface="Short Stack"/>
              <a:ea typeface="Short Stack"/>
              <a:cs typeface="Short Stack"/>
              <a:sym typeface="Short Stack"/>
            </a:endParaRPr>
          </a:p>
        </p:txBody>
      </p:sp>
      <p:pic>
        <p:nvPicPr>
          <p:cNvPr descr="download.jpg" id="85" name="Google Shape;8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80894" y="1642883"/>
            <a:ext cx="4762980" cy="2857788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"/>
          <p:cNvSpPr txBox="1"/>
          <p:nvPr/>
        </p:nvSpPr>
        <p:spPr>
          <a:xfrm>
            <a:off x="324556" y="4972267"/>
            <a:ext cx="8344800" cy="156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00" u="none" cap="none" strike="noStrike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rPr>
              <a:t>With Mrs. Smith &amp; </a:t>
            </a:r>
            <a:endParaRPr b="0" i="0" sz="4800" u="none" cap="none" strike="noStrike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00" u="none" cap="none" strike="noStrike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rPr>
              <a:t>Ms. Bakamis</a:t>
            </a:r>
            <a:endParaRPr b="0" i="0" sz="4800" u="none" cap="none" strike="noStrike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Short Stack"/>
              <a:buNone/>
            </a:pPr>
            <a:r>
              <a:rPr lang="en-US">
                <a:latin typeface="Short Stack"/>
                <a:ea typeface="Short Stack"/>
                <a:cs typeface="Short Stack"/>
                <a:sym typeface="Short Stack"/>
              </a:rPr>
              <a:t>Exciting Opportunities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8" name="Google Shape;158;p10"/>
          <p:cNvSpPr txBox="1"/>
          <p:nvPr>
            <p:ph idx="1" type="body"/>
          </p:nvPr>
        </p:nvSpPr>
        <p:spPr>
          <a:xfrm>
            <a:off x="457200" y="1833500"/>
            <a:ext cx="4654800" cy="394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17500" lvl="0" marL="3429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 sz="2800">
                <a:latin typeface="Short Stack"/>
                <a:ea typeface="Short Stack"/>
                <a:cs typeface="Short Stack"/>
                <a:sym typeface="Short Stack"/>
              </a:rPr>
              <a:t>Camp Seymour</a:t>
            </a:r>
            <a:endParaRPr sz="2800"/>
          </a:p>
          <a:p>
            <a:pPr indent="-3175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 sz="2800">
                <a:latin typeface="Short Stack"/>
                <a:ea typeface="Short Stack"/>
                <a:cs typeface="Short Stack"/>
                <a:sym typeface="Short Stack"/>
              </a:rPr>
              <a:t>Garden time with</a:t>
            </a:r>
            <a:endParaRPr sz="2800"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3429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800">
                <a:latin typeface="Short Stack"/>
                <a:ea typeface="Short Stack"/>
                <a:cs typeface="Short Stack"/>
                <a:sym typeface="Short Stack"/>
              </a:rPr>
              <a:t>Mrs. Ramos &amp; </a:t>
            </a:r>
            <a:endParaRPr sz="2800"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3429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800">
                <a:latin typeface="Short Stack"/>
                <a:ea typeface="Short Stack"/>
                <a:cs typeface="Short Stack"/>
                <a:sym typeface="Short Stack"/>
              </a:rPr>
              <a:t>Mrs. Sullivan</a:t>
            </a:r>
            <a:endParaRPr sz="2800">
              <a:latin typeface="Short Stack"/>
              <a:ea typeface="Short Stack"/>
              <a:cs typeface="Short Stack"/>
              <a:sym typeface="Short Stack"/>
            </a:endParaRPr>
          </a:p>
          <a:p>
            <a:pPr indent="-406400" lvl="0" marL="457200" rtl="0" algn="l">
              <a:spcBef>
                <a:spcPts val="640"/>
              </a:spcBef>
              <a:spcAft>
                <a:spcPts val="0"/>
              </a:spcAft>
              <a:buSzPts val="2800"/>
              <a:buFont typeface="Short Stack"/>
              <a:buChar char="•"/>
            </a:pPr>
            <a:r>
              <a:rPr lang="en-US" sz="2800">
                <a:latin typeface="Short Stack"/>
                <a:ea typeface="Short Stack"/>
                <a:cs typeface="Short Stack"/>
                <a:sym typeface="Short Stack"/>
              </a:rPr>
              <a:t>Robotics with Mr. Huntamer</a:t>
            </a:r>
            <a:endParaRPr sz="2800">
              <a:latin typeface="Short Stack"/>
              <a:ea typeface="Short Stack"/>
              <a:cs typeface="Short Stack"/>
              <a:sym typeface="Short Stack"/>
            </a:endParaRPr>
          </a:p>
        </p:txBody>
      </p:sp>
      <p:pic>
        <p:nvPicPr>
          <p:cNvPr descr="download.jpg" id="159" name="Google Shape;159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0" y="1417650"/>
            <a:ext cx="4385400" cy="17604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download.jpg" id="160" name="Google Shape;160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270476" y="3379250"/>
            <a:ext cx="2988450" cy="1451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he Importance of Design Thinking in Robotics – Systemantics" id="161" name="Google Shape;161;p1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017906" y="5031450"/>
            <a:ext cx="3820619" cy="1451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Short Stack"/>
              <a:buNone/>
            </a:pPr>
            <a:r>
              <a:rPr lang="en-US">
                <a:latin typeface="Short Stack"/>
                <a:ea typeface="Short Stack"/>
                <a:cs typeface="Short Stack"/>
                <a:sym typeface="Short Stack"/>
              </a:rPr>
              <a:t>Religion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7" name="Google Shape;167;p11"/>
          <p:cNvSpPr txBox="1"/>
          <p:nvPr>
            <p:ph idx="1" type="body"/>
          </p:nvPr>
        </p:nvSpPr>
        <p:spPr>
          <a:xfrm>
            <a:off x="457200" y="1417650"/>
            <a:ext cx="4621200" cy="38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75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 sz="2800">
                <a:latin typeface="Short Stack"/>
                <a:ea typeface="Short Stack"/>
                <a:cs typeface="Short Stack"/>
                <a:sym typeface="Short Stack"/>
              </a:rPr>
              <a:t>Seven Sacraments</a:t>
            </a:r>
            <a:endParaRPr sz="2800"/>
          </a:p>
          <a:p>
            <a:pPr indent="-3175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 sz="2800">
                <a:latin typeface="Short Stack"/>
                <a:ea typeface="Short Stack"/>
                <a:cs typeface="Short Stack"/>
                <a:sym typeface="Short Stack"/>
              </a:rPr>
              <a:t>Beatitudes</a:t>
            </a:r>
            <a:endParaRPr sz="2800">
              <a:latin typeface="Short Stack"/>
              <a:ea typeface="Short Stack"/>
              <a:cs typeface="Short Stack"/>
              <a:sym typeface="Short Stack"/>
            </a:endParaRPr>
          </a:p>
          <a:p>
            <a:pPr indent="-3175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SzPts val="2800"/>
              <a:buFont typeface="Short Stack"/>
              <a:buChar char="•"/>
            </a:pPr>
            <a:r>
              <a:rPr lang="en-US" sz="2800">
                <a:latin typeface="Short Stack"/>
                <a:ea typeface="Short Stack"/>
                <a:cs typeface="Short Stack"/>
                <a:sym typeface="Short Stack"/>
              </a:rPr>
              <a:t>Service Opportunities</a:t>
            </a:r>
            <a:endParaRPr sz="2800">
              <a:latin typeface="Short Stack"/>
              <a:ea typeface="Short Stack"/>
              <a:cs typeface="Short Stack"/>
              <a:sym typeface="Short Stack"/>
            </a:endParaRPr>
          </a:p>
          <a:p>
            <a:pPr indent="-3175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SzPts val="2800"/>
              <a:buFont typeface="Short Stack"/>
              <a:buChar char="•"/>
            </a:pPr>
            <a:r>
              <a:rPr lang="en-US" sz="2800">
                <a:latin typeface="Short Stack"/>
                <a:ea typeface="Short Stack"/>
                <a:cs typeface="Short Stack"/>
                <a:sym typeface="Short Stack"/>
              </a:rPr>
              <a:t>Masses</a:t>
            </a:r>
            <a:endParaRPr sz="2800"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SzPts val="852"/>
              <a:buNone/>
            </a:pPr>
            <a:r>
              <a:t/>
            </a:r>
            <a:endParaRPr sz="2800"/>
          </a:p>
        </p:txBody>
      </p:sp>
      <p:pic>
        <p:nvPicPr>
          <p:cNvPr descr="download.jpg" id="168" name="Google Shape;168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978150" y="694500"/>
            <a:ext cx="2814125" cy="33843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ivic Volunteer Opportunities | Service Learning &amp; Civic Engagement | CSUSM" id="169" name="Google Shape;169;p1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93675" y="4199275"/>
            <a:ext cx="4398600" cy="239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t Luke Catholic Church - Home | Facebook" id="170" name="Google Shape;170;p1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57200" y="3918850"/>
            <a:ext cx="3460000" cy="2674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Short Stack"/>
              <a:buNone/>
            </a:pPr>
            <a:r>
              <a:rPr lang="en-US">
                <a:latin typeface="Short Stack"/>
                <a:ea typeface="Short Stack"/>
                <a:cs typeface="Short Stack"/>
                <a:sym typeface="Short Stack"/>
              </a:rPr>
              <a:t>Assessments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6" name="Google Shape;176;p12"/>
          <p:cNvSpPr txBox="1"/>
          <p:nvPr>
            <p:ph idx="1" type="body"/>
          </p:nvPr>
        </p:nvSpPr>
        <p:spPr>
          <a:xfrm>
            <a:off x="737125" y="4255225"/>
            <a:ext cx="4292100" cy="201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en-US">
                <a:latin typeface="Short Stack"/>
                <a:ea typeface="Short Stack"/>
                <a:cs typeface="Short Stack"/>
                <a:sym typeface="Short Stack"/>
              </a:rPr>
              <a:t>Acquisition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en-US">
                <a:latin typeface="Short Stack"/>
                <a:ea typeface="Short Stack"/>
                <a:cs typeface="Short Stack"/>
                <a:sym typeface="Short Stack"/>
              </a:rPr>
              <a:t>Meaning-Making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en-US">
                <a:latin typeface="Short Stack"/>
                <a:ea typeface="Short Stack"/>
                <a:cs typeface="Short Stack"/>
                <a:sym typeface="Short Stack"/>
              </a:rPr>
              <a:t>Transfer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pic>
        <p:nvPicPr>
          <p:cNvPr descr="download.png" id="177" name="Google Shape;177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460025" y="2041475"/>
            <a:ext cx="3226775" cy="38492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nstructional Technology / NWEA MAP" id="178" name="Google Shape;178;p1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6225" y="1602250"/>
            <a:ext cx="4354141" cy="18267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Short Stack"/>
              <a:buNone/>
            </a:pPr>
            <a:r>
              <a:rPr lang="en-US">
                <a:latin typeface="Short Stack"/>
                <a:ea typeface="Short Stack"/>
                <a:cs typeface="Short Stack"/>
                <a:sym typeface="Short Stack"/>
              </a:rPr>
              <a:t>Any Questions?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84" name="Google Shape;184;p13"/>
          <p:cNvSpPr txBox="1"/>
          <p:nvPr>
            <p:ph idx="1" type="body"/>
          </p:nvPr>
        </p:nvSpPr>
        <p:spPr>
          <a:xfrm>
            <a:off x="457200" y="1821093"/>
            <a:ext cx="8229600" cy="13005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en-US">
                <a:latin typeface="Short Stack"/>
                <a:ea typeface="Short Stack"/>
                <a:cs typeface="Short Stack"/>
                <a:sym typeface="Short Stack"/>
              </a:rPr>
              <a:t>Thank you for coming. 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pic>
        <p:nvPicPr>
          <p:cNvPr descr="download.jpg" id="185" name="Google Shape;185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64494" y="2900708"/>
            <a:ext cx="5214038" cy="32254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Short Stack"/>
              <a:buNone/>
            </a:pPr>
            <a:r>
              <a:rPr lang="en-US">
                <a:latin typeface="Short Stack"/>
                <a:ea typeface="Short Stack"/>
                <a:cs typeface="Short Stack"/>
                <a:sym typeface="Short Stack"/>
              </a:rPr>
              <a:t>Approaches to Learning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2" name="Google Shape;92;p3"/>
          <p:cNvSpPr txBox="1"/>
          <p:nvPr>
            <p:ph idx="1" type="body"/>
          </p:nvPr>
        </p:nvSpPr>
        <p:spPr>
          <a:xfrm>
            <a:off x="457200" y="2138625"/>
            <a:ext cx="8229600" cy="34388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17500" lvl="0" marL="3429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 sz="2800">
                <a:latin typeface="Short Stack"/>
                <a:ea typeface="Short Stack"/>
                <a:cs typeface="Short Stack"/>
                <a:sym typeface="Short Stack"/>
              </a:rPr>
              <a:t>Thinking Skills</a:t>
            </a:r>
            <a:endParaRPr sz="2800"/>
          </a:p>
          <a:p>
            <a:pPr indent="-3175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 sz="2800">
                <a:latin typeface="Short Stack"/>
                <a:ea typeface="Short Stack"/>
                <a:cs typeface="Short Stack"/>
                <a:sym typeface="Short Stack"/>
              </a:rPr>
              <a:t>Social Skills</a:t>
            </a:r>
            <a:endParaRPr sz="2800"/>
          </a:p>
          <a:p>
            <a:pPr indent="-3175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 sz="2800">
                <a:latin typeface="Short Stack"/>
                <a:ea typeface="Short Stack"/>
                <a:cs typeface="Short Stack"/>
                <a:sym typeface="Short Stack"/>
              </a:rPr>
              <a:t>Communication Skills</a:t>
            </a:r>
            <a:endParaRPr sz="2800"/>
          </a:p>
          <a:p>
            <a:pPr indent="-3175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 sz="2800">
                <a:latin typeface="Short Stack"/>
                <a:ea typeface="Short Stack"/>
                <a:cs typeface="Short Stack"/>
                <a:sym typeface="Short Stack"/>
              </a:rPr>
              <a:t>Self-Management Skills</a:t>
            </a:r>
            <a:endParaRPr sz="2800"/>
          </a:p>
          <a:p>
            <a:pPr indent="-3175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 sz="2800">
                <a:latin typeface="Short Stack"/>
                <a:ea typeface="Short Stack"/>
                <a:cs typeface="Short Stack"/>
                <a:sym typeface="Short Stack"/>
              </a:rPr>
              <a:t>Research Skills</a:t>
            </a:r>
            <a:endParaRPr sz="2800">
              <a:latin typeface="Short Stack"/>
              <a:ea typeface="Short Stack"/>
              <a:cs typeface="Short Stack"/>
              <a:sym typeface="Short Stack"/>
            </a:endParaRPr>
          </a:p>
        </p:txBody>
      </p:sp>
      <p:pic>
        <p:nvPicPr>
          <p:cNvPr descr="images.png" id="93" name="Google Shape;93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0" y="4476275"/>
            <a:ext cx="3949700" cy="21499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download.jpg" id="94" name="Google Shape;94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698083" y="1619435"/>
            <a:ext cx="1988728" cy="2655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ecdedb57c5_3_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Short Stack"/>
              <a:buNone/>
            </a:pPr>
            <a:r>
              <a:rPr lang="en-US">
                <a:latin typeface="Short Stack"/>
                <a:ea typeface="Short Stack"/>
                <a:cs typeface="Short Stack"/>
                <a:sym typeface="Short Stack"/>
              </a:rPr>
              <a:t>Organization &amp; Classroom Economy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0" name="Google Shape;100;gecdedb57c5_3_0"/>
          <p:cNvSpPr txBox="1"/>
          <p:nvPr>
            <p:ph idx="1" type="body"/>
          </p:nvPr>
        </p:nvSpPr>
        <p:spPr>
          <a:xfrm>
            <a:off x="297225" y="2203250"/>
            <a:ext cx="4941300" cy="192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en-US">
                <a:latin typeface="Short Stack"/>
                <a:ea typeface="Short Stack"/>
                <a:cs typeface="Short Stack"/>
                <a:sym typeface="Short Stack"/>
              </a:rPr>
              <a:t>Filers/Pendaflex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  <a:p>
            <a:pPr indent="-2540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800"/>
              <a:buFont typeface="Short Stack"/>
              <a:buChar char="•"/>
            </a:pPr>
            <a:r>
              <a:rPr lang="en-US">
                <a:latin typeface="Short Stack"/>
                <a:ea typeface="Short Stack"/>
                <a:cs typeface="Short Stack"/>
                <a:sym typeface="Short Stack"/>
              </a:rPr>
              <a:t>Planners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  <a:p>
            <a:pPr indent="-2540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800"/>
              <a:buFont typeface="Short Stack"/>
              <a:buChar char="•"/>
            </a:pPr>
            <a:r>
              <a:rPr lang="en-US">
                <a:latin typeface="Short Stack"/>
                <a:ea typeface="Short Stack"/>
                <a:cs typeface="Short Stack"/>
                <a:sym typeface="Short Stack"/>
              </a:rPr>
              <a:t>Classroom Economy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pic>
        <p:nvPicPr>
          <p:cNvPr descr="Amazon.com: Pendaflex Expanding File, Letter, 13 Pockets, Color May Vary :  Office Products" id="101" name="Google Shape;101;gecdedb57c5_3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67877" y="4639400"/>
            <a:ext cx="3239050" cy="16954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he Best Planners for Students {2021-2022 School Year!} - MomOf6" id="102" name="Google Shape;102;gecdedb57c5_3_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67875" y="1833525"/>
            <a:ext cx="3239050" cy="2390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10 Best &amp; High-Paying Jobs for University Students" id="103" name="Google Shape;103;gecdedb57c5_3_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79725" y="4677500"/>
            <a:ext cx="3592275" cy="1619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Short Stack"/>
              <a:buNone/>
            </a:pPr>
            <a:r>
              <a:rPr lang="en-US">
                <a:latin typeface="Short Stack"/>
                <a:ea typeface="Short Stack"/>
                <a:cs typeface="Short Stack"/>
                <a:sym typeface="Short Stack"/>
              </a:rPr>
              <a:t>IB Units – 1</a:t>
            </a:r>
            <a:r>
              <a:rPr baseline="30000" lang="en-US">
                <a:latin typeface="Short Stack"/>
                <a:ea typeface="Short Stack"/>
                <a:cs typeface="Short Stack"/>
                <a:sym typeface="Short Stack"/>
              </a:rPr>
              <a:t>st</a:t>
            </a:r>
            <a:r>
              <a:rPr lang="en-US">
                <a:latin typeface="Short Stack"/>
                <a:ea typeface="Short Stack"/>
                <a:cs typeface="Short Stack"/>
                <a:sym typeface="Short Stack"/>
              </a:rPr>
              <a:t> Trimester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9" name="Google Shape;109;p4"/>
          <p:cNvSpPr txBox="1"/>
          <p:nvPr>
            <p:ph idx="1" type="body"/>
          </p:nvPr>
        </p:nvSpPr>
        <p:spPr>
          <a:xfrm>
            <a:off x="165658" y="1417638"/>
            <a:ext cx="8793702" cy="4960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21FF06"/>
              </a:buClr>
              <a:buSzPts val="2800"/>
              <a:buChar char="•"/>
            </a:pPr>
            <a:r>
              <a:rPr lang="en-US" sz="2800">
                <a:solidFill>
                  <a:srgbClr val="21FF06"/>
                </a:solidFill>
                <a:latin typeface="Short Stack"/>
                <a:ea typeface="Short Stack"/>
                <a:cs typeface="Short Stack"/>
                <a:sym typeface="Short Stack"/>
              </a:rPr>
              <a:t>Science  1 – Organic matter cycles through our living world in systems of interdependent parts. (Ecosystems &amp; the Food Chain)</a:t>
            </a:r>
            <a:endParaRPr sz="2800"/>
          </a:p>
          <a:p>
            <a:pPr indent="-165100" lvl="0" marL="34290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t/>
            </a:r>
            <a:endParaRPr sz="2800">
              <a:solidFill>
                <a:srgbClr val="21FF06"/>
              </a:solidFill>
              <a:latin typeface="Short Stack"/>
              <a:ea typeface="Short Stack"/>
              <a:cs typeface="Short Stack"/>
              <a:sym typeface="Short Stack"/>
            </a:endParaRPr>
          </a:p>
          <a:p>
            <a:pPr indent="-165100" lvl="0" marL="34290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t/>
            </a:r>
            <a:endParaRPr sz="2800">
              <a:solidFill>
                <a:srgbClr val="21FF06"/>
              </a:solidFill>
              <a:latin typeface="Short Stack"/>
              <a:ea typeface="Short Stack"/>
              <a:cs typeface="Short Stack"/>
              <a:sym typeface="Short Stack"/>
            </a:endParaRPr>
          </a:p>
          <a:p>
            <a:pPr indent="-165100" lvl="0" marL="34290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t/>
            </a:r>
            <a:endParaRPr sz="2800">
              <a:solidFill>
                <a:srgbClr val="21FF06"/>
              </a:solidFill>
              <a:latin typeface="Short Stack"/>
              <a:ea typeface="Short Stack"/>
              <a:cs typeface="Short Stack"/>
              <a:sym typeface="Short Stack"/>
            </a:endParaRPr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rgbClr val="0F80FF"/>
              </a:buClr>
              <a:buSzPts val="2800"/>
              <a:buChar char="•"/>
            </a:pPr>
            <a:r>
              <a:rPr lang="en-US" sz="2800">
                <a:solidFill>
                  <a:srgbClr val="0F80FF"/>
                </a:solidFill>
                <a:latin typeface="Short Stack"/>
                <a:ea typeface="Short Stack"/>
                <a:cs typeface="Short Stack"/>
                <a:sym typeface="Short Stack"/>
              </a:rPr>
              <a:t>Social Studies 1 – Culture, trade, &amp; geography played a part in the formation of the 13 colonies. (Colonization)</a:t>
            </a:r>
            <a:endParaRPr sz="2800"/>
          </a:p>
        </p:txBody>
      </p:sp>
      <p:pic>
        <p:nvPicPr>
          <p:cNvPr descr="download.jpg" id="110" name="Google Shape;110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70235" y="2843263"/>
            <a:ext cx="1977387" cy="180068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download.jpg" id="111" name="Google Shape;111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37850" y="5158500"/>
            <a:ext cx="1721500" cy="1587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Short Stack"/>
              <a:buNone/>
            </a:pPr>
            <a:r>
              <a:rPr lang="en-US">
                <a:latin typeface="Short Stack"/>
                <a:ea typeface="Short Stack"/>
                <a:cs typeface="Short Stack"/>
                <a:sym typeface="Short Stack"/>
              </a:rPr>
              <a:t>IB Units – 2nd Trimester</a:t>
            </a:r>
            <a:endParaRPr/>
          </a:p>
        </p:txBody>
      </p:sp>
      <p:sp>
        <p:nvSpPr>
          <p:cNvPr id="117" name="Google Shape;117;p5"/>
          <p:cNvSpPr txBox="1"/>
          <p:nvPr>
            <p:ph idx="1" type="body"/>
          </p:nvPr>
        </p:nvSpPr>
        <p:spPr>
          <a:xfrm>
            <a:off x="457200" y="1417638"/>
            <a:ext cx="8229600" cy="5209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17500" lvl="0" marL="342900" rtl="0" algn="l">
              <a:spcBef>
                <a:spcPts val="0"/>
              </a:spcBef>
              <a:spcAft>
                <a:spcPts val="0"/>
              </a:spcAft>
              <a:buClr>
                <a:srgbClr val="21FF06"/>
              </a:buClr>
              <a:buSzPts val="2800"/>
              <a:buChar char="•"/>
            </a:pPr>
            <a:r>
              <a:rPr lang="en-US" sz="2800">
                <a:solidFill>
                  <a:srgbClr val="21FF06"/>
                </a:solidFill>
                <a:latin typeface="Short Stack"/>
                <a:ea typeface="Short Stack"/>
                <a:cs typeface="Short Stack"/>
                <a:sym typeface="Short Stack"/>
              </a:rPr>
              <a:t>Science 2 – Water is essential to life &amp; is a limited resource for many people. (Water conservation).  Exhibition!</a:t>
            </a:r>
            <a:endParaRPr sz="2800"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t/>
            </a:r>
            <a:endParaRPr sz="2800">
              <a:solidFill>
                <a:srgbClr val="21FF06"/>
              </a:solidFill>
              <a:latin typeface="Short Stack"/>
              <a:ea typeface="Short Stack"/>
              <a:cs typeface="Short Stack"/>
              <a:sym typeface="Short Stack"/>
            </a:endParaRPr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t/>
            </a:r>
            <a:endParaRPr sz="2800">
              <a:solidFill>
                <a:srgbClr val="21FF06"/>
              </a:solidFill>
              <a:latin typeface="Short Stack"/>
              <a:ea typeface="Short Stack"/>
              <a:cs typeface="Short Stack"/>
              <a:sym typeface="Short Stack"/>
            </a:endParaRPr>
          </a:p>
          <a:p>
            <a:pPr indent="-317500" lvl="0" marL="342900" rtl="0" algn="l">
              <a:spcBef>
                <a:spcPts val="640"/>
              </a:spcBef>
              <a:spcAft>
                <a:spcPts val="0"/>
              </a:spcAft>
              <a:buClr>
                <a:srgbClr val="0F80FF"/>
              </a:buClr>
              <a:buSzPts val="2800"/>
              <a:buChar char="•"/>
            </a:pPr>
            <a:r>
              <a:rPr lang="en-US" sz="2800">
                <a:solidFill>
                  <a:srgbClr val="0F80FF"/>
                </a:solidFill>
                <a:latin typeface="Short Stack"/>
                <a:ea typeface="Short Stack"/>
                <a:cs typeface="Short Stack"/>
                <a:sym typeface="Short Stack"/>
              </a:rPr>
              <a:t>Social Studies 2 – Different perspectives can cause conflict. (Revolutionary War)</a:t>
            </a:r>
            <a:endParaRPr sz="2800"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t/>
            </a:r>
            <a:endParaRPr sz="2800"/>
          </a:p>
        </p:txBody>
      </p:sp>
      <p:pic>
        <p:nvPicPr>
          <p:cNvPr descr="download.jpg" id="118" name="Google Shape;118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072350" y="2977300"/>
            <a:ext cx="3981500" cy="1004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"/>
          <p:cNvSpPr txBox="1"/>
          <p:nvPr>
            <p:ph type="title"/>
          </p:nvPr>
        </p:nvSpPr>
        <p:spPr>
          <a:xfrm>
            <a:off x="457200" y="11842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Short Stack"/>
              <a:buNone/>
            </a:pPr>
            <a:r>
              <a:rPr lang="en-US">
                <a:latin typeface="Short Stack"/>
                <a:ea typeface="Short Stack"/>
                <a:cs typeface="Short Stack"/>
                <a:sym typeface="Short Stack"/>
              </a:rPr>
              <a:t>IB Units – 3rd Trimester</a:t>
            </a:r>
            <a:endParaRPr/>
          </a:p>
        </p:txBody>
      </p:sp>
      <p:sp>
        <p:nvSpPr>
          <p:cNvPr id="124" name="Google Shape;124;p7"/>
          <p:cNvSpPr txBox="1"/>
          <p:nvPr>
            <p:ph idx="1" type="body"/>
          </p:nvPr>
        </p:nvSpPr>
        <p:spPr>
          <a:xfrm>
            <a:off x="332950" y="1261425"/>
            <a:ext cx="8502300" cy="527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17500" lvl="0" marL="342900" rtl="0" algn="l">
              <a:spcBef>
                <a:spcPts val="0"/>
              </a:spcBef>
              <a:spcAft>
                <a:spcPts val="0"/>
              </a:spcAft>
              <a:buClr>
                <a:srgbClr val="21FF06"/>
              </a:buClr>
              <a:buSzPts val="2800"/>
              <a:buChar char="•"/>
            </a:pPr>
            <a:r>
              <a:rPr lang="en-US" sz="2800">
                <a:solidFill>
                  <a:srgbClr val="21FF06"/>
                </a:solidFill>
                <a:latin typeface="Short Stack"/>
                <a:ea typeface="Short Stack"/>
                <a:cs typeface="Short Stack"/>
                <a:sym typeface="Short Stack"/>
              </a:rPr>
              <a:t>Science 3 – Chemical reactions enable us to make new materials by transforming the ones we have. (Chemical reactions)</a:t>
            </a:r>
            <a:endParaRPr sz="2800"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t/>
            </a:r>
            <a:endParaRPr sz="2800">
              <a:solidFill>
                <a:srgbClr val="21FF06"/>
              </a:solidFill>
              <a:latin typeface="Short Stack"/>
              <a:ea typeface="Short Stack"/>
              <a:cs typeface="Short Stack"/>
              <a:sym typeface="Short Stack"/>
            </a:endParaRPr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t/>
            </a:r>
            <a:endParaRPr sz="2800">
              <a:solidFill>
                <a:srgbClr val="21FF06"/>
              </a:solidFill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3429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rgbClr val="0F80FF"/>
              </a:solidFill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3429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rgbClr val="0F80FF"/>
              </a:solidFill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3429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rgbClr val="0F80FF"/>
              </a:solidFill>
              <a:latin typeface="Short Stack"/>
              <a:ea typeface="Short Stack"/>
              <a:cs typeface="Short Stack"/>
              <a:sym typeface="Short Stack"/>
            </a:endParaRPr>
          </a:p>
          <a:p>
            <a:pPr indent="-317500" lvl="0" marL="342900" rtl="0" algn="l">
              <a:spcBef>
                <a:spcPts val="640"/>
              </a:spcBef>
              <a:spcAft>
                <a:spcPts val="0"/>
              </a:spcAft>
              <a:buClr>
                <a:srgbClr val="0F80FF"/>
              </a:buClr>
              <a:buSzPts val="2800"/>
              <a:buChar char="•"/>
            </a:pPr>
            <a:r>
              <a:rPr lang="en-US" sz="2800">
                <a:solidFill>
                  <a:srgbClr val="0F80FF"/>
                </a:solidFill>
                <a:latin typeface="Short Stack"/>
                <a:ea typeface="Short Stack"/>
                <a:cs typeface="Short Stack"/>
                <a:sym typeface="Short Stack"/>
              </a:rPr>
              <a:t>Social Studies 3 – Liberties come with responsibilities. (Forming a Nation)</a:t>
            </a:r>
            <a:endParaRPr sz="2800"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t/>
            </a:r>
            <a:endParaRPr sz="2800"/>
          </a:p>
        </p:txBody>
      </p:sp>
      <p:pic>
        <p:nvPicPr>
          <p:cNvPr descr="download.jpg" id="125" name="Google Shape;125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7100" y="2937275"/>
            <a:ext cx="3041775" cy="21810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download.jpg" id="126" name="Google Shape;126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678625" y="2937275"/>
            <a:ext cx="3918350" cy="2181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8"/>
          <p:cNvSpPr txBox="1"/>
          <p:nvPr>
            <p:ph type="title"/>
          </p:nvPr>
        </p:nvSpPr>
        <p:spPr>
          <a:xfrm>
            <a:off x="457200" y="8461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Short Stack"/>
              <a:buNone/>
            </a:pPr>
            <a:r>
              <a:rPr lang="en-US">
                <a:latin typeface="Short Stack"/>
                <a:ea typeface="Short Stack"/>
                <a:cs typeface="Short Stack"/>
                <a:sym typeface="Short Stack"/>
              </a:rPr>
              <a:t>Math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2" name="Google Shape;132;p8"/>
          <p:cNvSpPr txBox="1"/>
          <p:nvPr>
            <p:ph idx="1" type="body"/>
          </p:nvPr>
        </p:nvSpPr>
        <p:spPr>
          <a:xfrm>
            <a:off x="299925" y="2554700"/>
            <a:ext cx="8719800" cy="418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7500" lvl="0" marL="3429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 sz="2800">
                <a:latin typeface="Short Stack"/>
                <a:ea typeface="Short Stack"/>
                <a:cs typeface="Short Stack"/>
                <a:sym typeface="Short Stack"/>
              </a:rPr>
              <a:t>Foundational skills currently working on</a:t>
            </a:r>
            <a:endParaRPr sz="2800"/>
          </a:p>
          <a:p>
            <a:pPr indent="-3175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 sz="2800">
                <a:latin typeface="Short Stack"/>
                <a:ea typeface="Short Stack"/>
                <a:cs typeface="Short Stack"/>
                <a:sym typeface="Short Stack"/>
              </a:rPr>
              <a:t>Independent Practice – in class</a:t>
            </a:r>
            <a:endParaRPr sz="2800"/>
          </a:p>
          <a:p>
            <a:pPr indent="-3175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 sz="2800">
                <a:latin typeface="Short Stack"/>
                <a:ea typeface="Short Stack"/>
                <a:cs typeface="Short Stack"/>
                <a:sym typeface="Short Stack"/>
              </a:rPr>
              <a:t>Homework – additional practice at home</a:t>
            </a:r>
            <a:endParaRPr sz="2800"/>
          </a:p>
          <a:p>
            <a:pPr indent="-3175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 sz="2800">
                <a:latin typeface="Short Stack"/>
                <a:ea typeface="Short Stack"/>
                <a:cs typeface="Short Stack"/>
                <a:sym typeface="Short Stack"/>
              </a:rPr>
              <a:t>ALEKs expectations of 5 topics per week</a:t>
            </a:r>
            <a:endParaRPr sz="2800">
              <a:latin typeface="Short Stack"/>
              <a:ea typeface="Short Stack"/>
              <a:cs typeface="Short Stack"/>
              <a:sym typeface="Short Stack"/>
            </a:endParaRPr>
          </a:p>
          <a:p>
            <a:pPr indent="-3175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 sz="2800">
                <a:latin typeface="Short Stack"/>
                <a:ea typeface="Short Stack"/>
                <a:cs typeface="Short Stack"/>
                <a:sym typeface="Short Stack"/>
              </a:rPr>
              <a:t>Preparing the students for Math Pathways in Middle School</a:t>
            </a:r>
            <a:endParaRPr sz="2800"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t/>
            </a:r>
            <a:endParaRPr sz="2800"/>
          </a:p>
        </p:txBody>
      </p:sp>
      <p:pic>
        <p:nvPicPr>
          <p:cNvPr descr="download.png" id="133" name="Google Shape;133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75101" y="846151"/>
            <a:ext cx="1506200" cy="17405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download.jpg" id="134" name="Google Shape;134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6628" y="97278"/>
            <a:ext cx="1973795" cy="18918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download.png" id="135" name="Google Shape;135;p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664956" y="97285"/>
            <a:ext cx="3354800" cy="24298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Short Stack"/>
              <a:buNone/>
            </a:pPr>
            <a:r>
              <a:rPr lang="en-US">
                <a:latin typeface="Short Stack"/>
                <a:ea typeface="Short Stack"/>
                <a:cs typeface="Short Stack"/>
                <a:sym typeface="Short Stack"/>
              </a:rPr>
              <a:t>Writing &amp; Grammar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1" name="Google Shape;141;p9"/>
          <p:cNvSpPr txBox="1"/>
          <p:nvPr>
            <p:ph idx="1" type="body"/>
          </p:nvPr>
        </p:nvSpPr>
        <p:spPr>
          <a:xfrm>
            <a:off x="457200" y="1679500"/>
            <a:ext cx="8229600" cy="312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175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 sz="2800">
                <a:latin typeface="Short Stack"/>
                <a:ea typeface="Short Stack"/>
                <a:cs typeface="Short Stack"/>
                <a:sym typeface="Short Stack"/>
              </a:rPr>
              <a:t>Frequent writing assignments</a:t>
            </a:r>
            <a:endParaRPr sz="2800"/>
          </a:p>
          <a:p>
            <a:pPr indent="-3175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 sz="2800">
                <a:latin typeface="Short Stack"/>
                <a:ea typeface="Short Stack"/>
                <a:cs typeface="Short Stack"/>
                <a:sym typeface="Short Stack"/>
              </a:rPr>
              <a:t>Narrative </a:t>
            </a:r>
            <a:r>
              <a:rPr lang="en-US" sz="2800">
                <a:latin typeface="Short Stack"/>
                <a:ea typeface="Short Stack"/>
                <a:cs typeface="Short Stack"/>
                <a:sym typeface="Short Stack"/>
              </a:rPr>
              <a:t>writing </a:t>
            </a:r>
            <a:endParaRPr sz="2800"/>
          </a:p>
          <a:p>
            <a:pPr indent="-3175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 sz="2800">
                <a:latin typeface="Short Stack"/>
                <a:ea typeface="Short Stack"/>
                <a:cs typeface="Short Stack"/>
                <a:sym typeface="Short Stack"/>
              </a:rPr>
              <a:t>Informational </a:t>
            </a:r>
            <a:r>
              <a:rPr lang="en-US" sz="2800">
                <a:latin typeface="Short Stack"/>
                <a:ea typeface="Short Stack"/>
                <a:cs typeface="Short Stack"/>
                <a:sym typeface="Short Stack"/>
              </a:rPr>
              <a:t>writing </a:t>
            </a:r>
            <a:endParaRPr sz="2800"/>
          </a:p>
          <a:p>
            <a:pPr indent="-3175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 sz="2800">
                <a:latin typeface="Short Stack"/>
                <a:ea typeface="Short Stack"/>
                <a:cs typeface="Short Stack"/>
                <a:sym typeface="Short Stack"/>
              </a:rPr>
              <a:t>Persuasive Writing</a:t>
            </a:r>
            <a:endParaRPr sz="2800"/>
          </a:p>
          <a:p>
            <a:pPr indent="-3175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 sz="2800">
                <a:latin typeface="Short Stack"/>
                <a:ea typeface="Short Stack"/>
                <a:cs typeface="Short Stack"/>
                <a:sym typeface="Short Stack"/>
              </a:rPr>
              <a:t>Research tied to IB units</a:t>
            </a:r>
            <a:endParaRPr sz="2800">
              <a:latin typeface="Short Stack"/>
              <a:ea typeface="Short Stack"/>
              <a:cs typeface="Short Stack"/>
              <a:sym typeface="Short Stack"/>
            </a:endParaRPr>
          </a:p>
        </p:txBody>
      </p:sp>
      <p:pic>
        <p:nvPicPr>
          <p:cNvPr descr="How to Teach Creative Writing | 7 Steps to Get Students Wordsmithing | 3P  Learning" id="142" name="Google Shape;142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" y="4442469"/>
            <a:ext cx="2912475" cy="21843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5 common grammar pitfalls for legal professionals - One Legal" id="143" name="Google Shape;143;p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815350" y="4807350"/>
            <a:ext cx="5038850" cy="18194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ree Writing Software: 15 Tools to Help You Create Better Content, Faster" id="144" name="Google Shape;144;p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115050" y="2551803"/>
            <a:ext cx="3028950" cy="1819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ef48afbc94_0_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Short Stack"/>
              <a:buNone/>
            </a:pPr>
            <a:r>
              <a:rPr lang="en-US">
                <a:latin typeface="Short Stack"/>
                <a:ea typeface="Short Stack"/>
                <a:cs typeface="Short Stack"/>
                <a:sym typeface="Short Stack"/>
              </a:rPr>
              <a:t>Reading &amp; Spelling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0" name="Google Shape;150;gef48afbc94_0_5"/>
          <p:cNvSpPr txBox="1"/>
          <p:nvPr>
            <p:ph idx="1" type="body"/>
          </p:nvPr>
        </p:nvSpPr>
        <p:spPr>
          <a:xfrm>
            <a:off x="179950" y="1679500"/>
            <a:ext cx="5568900" cy="49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17500" lvl="0" marL="3429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 sz="2800">
                <a:latin typeface="Short Stack"/>
                <a:ea typeface="Short Stack"/>
                <a:cs typeface="Short Stack"/>
                <a:sym typeface="Short Stack"/>
              </a:rPr>
              <a:t>Flexible reading groups tied to IB units</a:t>
            </a:r>
            <a:endParaRPr sz="2800"/>
          </a:p>
          <a:p>
            <a:pPr indent="-3175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 sz="2800">
                <a:latin typeface="Short Stack"/>
                <a:ea typeface="Short Stack"/>
                <a:cs typeface="Short Stack"/>
                <a:sym typeface="Short Stack"/>
              </a:rPr>
              <a:t>Nightly reading expectation of 30 minutes </a:t>
            </a:r>
            <a:endParaRPr sz="2800">
              <a:latin typeface="Short Stack"/>
              <a:ea typeface="Short Stack"/>
              <a:cs typeface="Short Stack"/>
              <a:sym typeface="Short Stack"/>
            </a:endParaRPr>
          </a:p>
          <a:p>
            <a:pPr indent="-3175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 sz="2800">
                <a:latin typeface="Short Stack"/>
                <a:ea typeface="Short Stack"/>
                <a:cs typeface="Short Stack"/>
                <a:sym typeface="Short Stack"/>
              </a:rPr>
              <a:t>AR: 15 points per trimester</a:t>
            </a:r>
            <a:endParaRPr sz="2800">
              <a:latin typeface="Short Stack"/>
              <a:ea typeface="Short Stack"/>
              <a:cs typeface="Short Stack"/>
              <a:sym typeface="Short Stack"/>
            </a:endParaRPr>
          </a:p>
          <a:p>
            <a:pPr indent="-3175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 sz="2800">
                <a:latin typeface="Short Stack"/>
                <a:ea typeface="Short Stack"/>
                <a:cs typeface="Short Stack"/>
                <a:sym typeface="Short Stack"/>
              </a:rPr>
              <a:t>Weekly spelling tests at their own level</a:t>
            </a:r>
            <a:endParaRPr sz="2800">
              <a:latin typeface="Short Stack"/>
              <a:ea typeface="Short Stack"/>
              <a:cs typeface="Short Stack"/>
              <a:sym typeface="Short Stack"/>
            </a:endParaRPr>
          </a:p>
        </p:txBody>
      </p:sp>
      <p:pic>
        <p:nvPicPr>
          <p:cNvPr descr="Why Reading Matters and What to Do About It | Business Roundtable" id="151" name="Google Shape;151;gef48afbc94_0_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58350" y="4578675"/>
            <a:ext cx="3245725" cy="20478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eaching Spelling in 3rd Grade: Best Ways to Make it Fun" id="152" name="Google Shape;152;gef48afbc94_0_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-1916907">
            <a:off x="5329496" y="1770716"/>
            <a:ext cx="3330432" cy="18761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 Black 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2016-09-15T00:51:02Z</dcterms:created>
  <dc:creator>Administrator</dc:creator>
</cp:coreProperties>
</file>