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Montserrat"/>
      <p:regular r:id="rId28"/>
      <p:bold r:id="rId29"/>
      <p:italic r:id="rId30"/>
      <p:boldItalic r:id="rId31"/>
    </p:embeddedFont>
    <p:embeddedFont>
      <p:font typeface="Acme"/>
      <p:regular r:id="rId32"/>
    </p:embeddedFont>
    <p:embeddedFont>
      <p:font typeface="Average"/>
      <p:regular r:id="rId33"/>
    </p:embeddedFont>
    <p:embeddedFont>
      <p:font typeface="Passion One"/>
      <p:regular r:id="rId34"/>
      <p:bold r:id="rId35"/>
    </p:embeddedFont>
    <p:embeddedFont>
      <p:font typeface="Merriweather"/>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Average-regular.fntdata"/><Relationship Id="rId10" Type="http://schemas.openxmlformats.org/officeDocument/2006/relationships/slide" Target="slides/slide5.xml"/><Relationship Id="rId32" Type="http://schemas.openxmlformats.org/officeDocument/2006/relationships/font" Target="fonts/Acme-regular.fntdata"/><Relationship Id="rId13" Type="http://schemas.openxmlformats.org/officeDocument/2006/relationships/slide" Target="slides/slide8.xml"/><Relationship Id="rId35" Type="http://schemas.openxmlformats.org/officeDocument/2006/relationships/font" Target="fonts/PassionOne-bold.fntdata"/><Relationship Id="rId12" Type="http://schemas.openxmlformats.org/officeDocument/2006/relationships/slide" Target="slides/slide7.xml"/><Relationship Id="rId34" Type="http://schemas.openxmlformats.org/officeDocument/2006/relationships/font" Target="fonts/PassionOne-regular.fntdata"/><Relationship Id="rId15" Type="http://schemas.openxmlformats.org/officeDocument/2006/relationships/slide" Target="slides/slide10.xml"/><Relationship Id="rId37" Type="http://schemas.openxmlformats.org/officeDocument/2006/relationships/font" Target="fonts/Merriweather-bold.fntdata"/><Relationship Id="rId14" Type="http://schemas.openxmlformats.org/officeDocument/2006/relationships/slide" Target="slides/slide9.xml"/><Relationship Id="rId36" Type="http://schemas.openxmlformats.org/officeDocument/2006/relationships/font" Target="fonts/Merriweather-regular.fntdata"/><Relationship Id="rId17" Type="http://schemas.openxmlformats.org/officeDocument/2006/relationships/slide" Target="slides/slide12.xml"/><Relationship Id="rId39" Type="http://schemas.openxmlformats.org/officeDocument/2006/relationships/font" Target="fonts/Merriweather-boldItalic.fntdata"/><Relationship Id="rId16" Type="http://schemas.openxmlformats.org/officeDocument/2006/relationships/slide" Target="slides/slide11.xml"/><Relationship Id="rId38" Type="http://schemas.openxmlformats.org/officeDocument/2006/relationships/font" Target="fonts/Merriweather-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b679e759a_0_15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b679e759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7b679e759a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7b679e759a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7b679e759a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7b679e759a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bda9329a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7bda9329a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7b679e75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7b679e75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b679e759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7b679e759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bda9329a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7bda9329a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bda9329a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7bda9329a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7bda9329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7bda9329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7b679e759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7b679e759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7b679e759a_0_16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7b679e759a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7b679e759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7b679e759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b679e759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7b679e759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7b679e759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7b679e759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7b679e759a_0_17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7b679e759a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7b679e759a_0_101:notes"/>
          <p:cNvSpPr/>
          <p:nvPr>
            <p:ph idx="2" type="sldImg"/>
          </p:nvPr>
        </p:nvSpPr>
        <p:spPr>
          <a:xfrm>
            <a:off x="114322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27b679e759a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b679e759a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b679e759a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7b679e759a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7b679e759a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7b679e759a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7b679e759a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b679e759a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b679e759a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b679e759a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7b679e759a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1" Type="http://schemas.openxmlformats.org/officeDocument/2006/relationships/image" Target="../media/image45.jpg"/><Relationship Id="rId10" Type="http://schemas.openxmlformats.org/officeDocument/2006/relationships/image" Target="../media/image54.jp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8.jpg"/><Relationship Id="rId4" Type="http://schemas.openxmlformats.org/officeDocument/2006/relationships/image" Target="../media/image29.jpg"/><Relationship Id="rId9" Type="http://schemas.openxmlformats.org/officeDocument/2006/relationships/image" Target="../media/image49.jpg"/><Relationship Id="rId5" Type="http://schemas.openxmlformats.org/officeDocument/2006/relationships/image" Target="../media/image43.jpg"/><Relationship Id="rId6" Type="http://schemas.openxmlformats.org/officeDocument/2006/relationships/image" Target="../media/image74.jpg"/><Relationship Id="rId7" Type="http://schemas.openxmlformats.org/officeDocument/2006/relationships/image" Target="../media/image40.jpg"/><Relationship Id="rId8" Type="http://schemas.openxmlformats.org/officeDocument/2006/relationships/image" Target="../media/image34.jpg"/></Relationships>
</file>

<file path=ppt/slides/_rels/slide11.xml.rels><?xml version="1.0" encoding="UTF-8" standalone="yes"?><Relationships xmlns="http://schemas.openxmlformats.org/package/2006/relationships"><Relationship Id="rId11" Type="http://schemas.openxmlformats.org/officeDocument/2006/relationships/image" Target="../media/image62.jpg"/><Relationship Id="rId10" Type="http://schemas.openxmlformats.org/officeDocument/2006/relationships/image" Target="../media/image53.jp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7.jpg"/><Relationship Id="rId4" Type="http://schemas.openxmlformats.org/officeDocument/2006/relationships/image" Target="../media/image52.jpg"/><Relationship Id="rId9" Type="http://schemas.openxmlformats.org/officeDocument/2006/relationships/image" Target="../media/image68.jpg"/><Relationship Id="rId5" Type="http://schemas.openxmlformats.org/officeDocument/2006/relationships/image" Target="../media/image47.jpg"/><Relationship Id="rId6" Type="http://schemas.openxmlformats.org/officeDocument/2006/relationships/image" Target="../media/image59.jpg"/><Relationship Id="rId7" Type="http://schemas.openxmlformats.org/officeDocument/2006/relationships/image" Target="../media/image71.jpg"/><Relationship Id="rId8" Type="http://schemas.openxmlformats.org/officeDocument/2006/relationships/image" Target="../media/image7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0.pn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0.png"/><Relationship Id="rId4" Type="http://schemas.openxmlformats.org/officeDocument/2006/relationships/image" Target="../media/image5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5.jpg"/><Relationship Id="rId4" Type="http://schemas.openxmlformats.org/officeDocument/2006/relationships/image" Target="../media/image64.jpg"/><Relationship Id="rId5"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7.png"/><Relationship Id="rId4" Type="http://schemas.openxmlformats.org/officeDocument/2006/relationships/image" Target="../media/image70.png"/><Relationship Id="rId5" Type="http://schemas.openxmlformats.org/officeDocument/2006/relationships/image" Target="../media/image7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9.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6.jpg"/><Relationship Id="rId8"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8.jpg"/><Relationship Id="rId9" Type="http://schemas.openxmlformats.org/officeDocument/2006/relationships/image" Target="../media/image24.jpg"/><Relationship Id="rId5" Type="http://schemas.openxmlformats.org/officeDocument/2006/relationships/image" Target="../media/image18.jp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1" Type="http://schemas.openxmlformats.org/officeDocument/2006/relationships/image" Target="../media/image14.jpg"/><Relationship Id="rId10" Type="http://schemas.openxmlformats.org/officeDocument/2006/relationships/image" Target="../media/image46.jpg"/><Relationship Id="rId13" Type="http://schemas.openxmlformats.org/officeDocument/2006/relationships/image" Target="../media/image39.png"/><Relationship Id="rId12"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35.jpg"/><Relationship Id="rId15" Type="http://schemas.openxmlformats.org/officeDocument/2006/relationships/image" Target="../media/image31.png"/><Relationship Id="rId14" Type="http://schemas.openxmlformats.org/officeDocument/2006/relationships/image" Target="../media/image41.png"/><Relationship Id="rId16" Type="http://schemas.openxmlformats.org/officeDocument/2006/relationships/image" Target="../media/image32.png"/><Relationship Id="rId5" Type="http://schemas.openxmlformats.org/officeDocument/2006/relationships/image" Target="../media/image27.png"/><Relationship Id="rId6" Type="http://schemas.openxmlformats.org/officeDocument/2006/relationships/image" Target="../media/image33.jpg"/><Relationship Id="rId7" Type="http://schemas.openxmlformats.org/officeDocument/2006/relationships/image" Target="../media/image21.jpg"/><Relationship Id="rId8"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44.jpg"/><Relationship Id="rId9" Type="http://schemas.openxmlformats.org/officeDocument/2006/relationships/image" Target="../media/image58.jpg"/><Relationship Id="rId5" Type="http://schemas.openxmlformats.org/officeDocument/2006/relationships/image" Target="../media/image51.jpg"/><Relationship Id="rId6" Type="http://schemas.openxmlformats.org/officeDocument/2006/relationships/image" Target="../media/image37.jpg"/><Relationship Id="rId7" Type="http://schemas.openxmlformats.org/officeDocument/2006/relationships/image" Target="../media/image38.jpg"/><Relationship Id="rId8"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53" name="Shape 53"/>
        <p:cNvGrpSpPr/>
        <p:nvPr/>
      </p:nvGrpSpPr>
      <p:grpSpPr>
        <a:xfrm>
          <a:off x="0" y="0"/>
          <a:ext cx="0" cy="0"/>
          <a:chOff x="0" y="0"/>
          <a:chExt cx="0" cy="0"/>
        </a:xfrm>
      </p:grpSpPr>
      <p:sp>
        <p:nvSpPr>
          <p:cNvPr id="54" name="Google Shape;54;p13"/>
          <p:cNvSpPr txBox="1"/>
          <p:nvPr>
            <p:ph idx="4294967295" type="title"/>
          </p:nvPr>
        </p:nvSpPr>
        <p:spPr>
          <a:xfrm>
            <a:off x="819150" y="105538"/>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5500">
                <a:solidFill>
                  <a:srgbClr val="F1C232"/>
                </a:solidFill>
                <a:latin typeface="Palatino"/>
                <a:ea typeface="Palatino"/>
                <a:cs typeface="Palatino"/>
                <a:sym typeface="Palatino"/>
              </a:rPr>
              <a:t>Welcome to 5B</a:t>
            </a:r>
            <a:endParaRPr b="1" sz="5500">
              <a:solidFill>
                <a:srgbClr val="F1C232"/>
              </a:solidFill>
              <a:latin typeface="Palatino"/>
              <a:ea typeface="Palatino"/>
              <a:cs typeface="Palatino"/>
              <a:sym typeface="Palatino"/>
            </a:endParaRPr>
          </a:p>
        </p:txBody>
      </p:sp>
      <p:sp>
        <p:nvSpPr>
          <p:cNvPr id="55" name="Google Shape;55;p13"/>
          <p:cNvSpPr txBox="1"/>
          <p:nvPr/>
        </p:nvSpPr>
        <p:spPr>
          <a:xfrm>
            <a:off x="819150" y="2917463"/>
            <a:ext cx="7505700" cy="1913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F1C232"/>
              </a:buClr>
              <a:buSzPts val="2200"/>
              <a:buFont typeface="Palatino"/>
              <a:buChar char="●"/>
            </a:pPr>
            <a:r>
              <a:rPr b="1" lang="en" sz="2200">
                <a:solidFill>
                  <a:srgbClr val="F1C232"/>
                </a:solidFill>
                <a:latin typeface="Palatino"/>
                <a:ea typeface="Palatino"/>
                <a:cs typeface="Palatino"/>
                <a:sym typeface="Palatino"/>
              </a:rPr>
              <a:t>Go to your desk and  unpack your things. </a:t>
            </a:r>
            <a:endParaRPr b="1" sz="2200">
              <a:solidFill>
                <a:srgbClr val="F1C232"/>
              </a:solidFill>
              <a:latin typeface="Palatino"/>
              <a:ea typeface="Palatino"/>
              <a:cs typeface="Palatino"/>
              <a:sym typeface="Palatino"/>
            </a:endParaRPr>
          </a:p>
          <a:p>
            <a:pPr indent="-368300" lvl="0" marL="457200" rtl="0" algn="l">
              <a:spcBef>
                <a:spcPts val="0"/>
              </a:spcBef>
              <a:spcAft>
                <a:spcPts val="0"/>
              </a:spcAft>
              <a:buClr>
                <a:srgbClr val="F1C232"/>
              </a:buClr>
              <a:buSzPts val="2200"/>
              <a:buFont typeface="Palatino"/>
              <a:buChar char="●"/>
            </a:pPr>
            <a:r>
              <a:rPr b="1" lang="en" sz="2200">
                <a:solidFill>
                  <a:srgbClr val="F1C232"/>
                </a:solidFill>
                <a:latin typeface="Palatino"/>
                <a:ea typeface="Palatino"/>
                <a:cs typeface="Palatino"/>
                <a:sym typeface="Palatino"/>
              </a:rPr>
              <a:t>Hang your backpack &amp; coat on the hook in the closet.</a:t>
            </a:r>
            <a:endParaRPr b="1" sz="2200">
              <a:solidFill>
                <a:srgbClr val="F1C232"/>
              </a:solidFill>
              <a:latin typeface="Palatino"/>
              <a:ea typeface="Palatino"/>
              <a:cs typeface="Palatino"/>
              <a:sym typeface="Palatino"/>
            </a:endParaRPr>
          </a:p>
          <a:p>
            <a:pPr indent="-368300" lvl="0" marL="457200" rtl="0" algn="l">
              <a:spcBef>
                <a:spcPts val="0"/>
              </a:spcBef>
              <a:spcAft>
                <a:spcPts val="0"/>
              </a:spcAft>
              <a:buClr>
                <a:srgbClr val="F1C232"/>
              </a:buClr>
              <a:buSzPts val="2200"/>
              <a:buFont typeface="Palatino"/>
              <a:buChar char="●"/>
            </a:pPr>
            <a:r>
              <a:rPr b="1" lang="en" sz="2200">
                <a:solidFill>
                  <a:srgbClr val="F1C232"/>
                </a:solidFill>
                <a:latin typeface="Palatino"/>
                <a:ea typeface="Palatino"/>
                <a:cs typeface="Palatino"/>
                <a:sym typeface="Palatino"/>
              </a:rPr>
              <a:t>Please put your lunch in the black bins at the front of our classroom.  You can keep your snack in your desk or your cubby.  </a:t>
            </a:r>
            <a:endParaRPr b="1" sz="2200">
              <a:solidFill>
                <a:srgbClr val="F1C232"/>
              </a:solidFill>
              <a:latin typeface="Palatino"/>
              <a:ea typeface="Palatino"/>
              <a:cs typeface="Palatino"/>
              <a:sym typeface="Palatino"/>
            </a:endParaRPr>
          </a:p>
        </p:txBody>
      </p:sp>
      <p:pic>
        <p:nvPicPr>
          <p:cNvPr descr="welcome classroom" id="56" name="Google Shape;56;p13"/>
          <p:cNvPicPr preferRelativeResize="0"/>
          <p:nvPr/>
        </p:nvPicPr>
        <p:blipFill>
          <a:blip r:embed="rId3">
            <a:alphaModFix/>
          </a:blip>
          <a:stretch>
            <a:fillRect/>
          </a:stretch>
        </p:blipFill>
        <p:spPr>
          <a:xfrm>
            <a:off x="2294325" y="1032088"/>
            <a:ext cx="1913450" cy="1913450"/>
          </a:xfrm>
          <a:prstGeom prst="rect">
            <a:avLst/>
          </a:prstGeom>
          <a:noFill/>
          <a:ln>
            <a:noFill/>
          </a:ln>
        </p:spPr>
      </p:pic>
      <p:pic>
        <p:nvPicPr>
          <p:cNvPr descr="back to school" id="57" name="Google Shape;57;p13"/>
          <p:cNvPicPr preferRelativeResize="0"/>
          <p:nvPr/>
        </p:nvPicPr>
        <p:blipFill>
          <a:blip r:embed="rId4">
            <a:alphaModFix/>
          </a:blip>
          <a:stretch>
            <a:fillRect/>
          </a:stretch>
        </p:blipFill>
        <p:spPr>
          <a:xfrm>
            <a:off x="4281525" y="1032094"/>
            <a:ext cx="1913438" cy="19134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51" name="Shape 151"/>
        <p:cNvGrpSpPr/>
        <p:nvPr/>
      </p:nvGrpSpPr>
      <p:grpSpPr>
        <a:xfrm>
          <a:off x="0" y="0"/>
          <a:ext cx="0" cy="0"/>
          <a:chOff x="0" y="0"/>
          <a:chExt cx="0" cy="0"/>
        </a:xfrm>
      </p:grpSpPr>
      <p:sp>
        <p:nvSpPr>
          <p:cNvPr id="152" name="Google Shape;152;p22"/>
          <p:cNvSpPr txBox="1"/>
          <p:nvPr>
            <p:ph type="title"/>
          </p:nvPr>
        </p:nvSpPr>
        <p:spPr>
          <a:xfrm>
            <a:off x="0" y="217525"/>
            <a:ext cx="440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3C78D8"/>
                </a:solidFill>
                <a:latin typeface="Palatino"/>
                <a:ea typeface="Palatino"/>
                <a:cs typeface="Palatino"/>
                <a:sym typeface="Palatino"/>
              </a:rPr>
              <a:t>My Favorite Foods:</a:t>
            </a:r>
            <a:endParaRPr b="1" sz="4000">
              <a:solidFill>
                <a:srgbClr val="3C78D8"/>
              </a:solidFill>
              <a:latin typeface="Palatino"/>
              <a:ea typeface="Palatino"/>
              <a:cs typeface="Palatino"/>
              <a:sym typeface="Palatino"/>
            </a:endParaRPr>
          </a:p>
        </p:txBody>
      </p:sp>
      <p:pic>
        <p:nvPicPr>
          <p:cNvPr descr="Image result for spaghetti carbonara" id="153" name="Google Shape;153;p22"/>
          <p:cNvPicPr preferRelativeResize="0"/>
          <p:nvPr/>
        </p:nvPicPr>
        <p:blipFill>
          <a:blip r:embed="rId3">
            <a:alphaModFix/>
          </a:blip>
          <a:stretch>
            <a:fillRect/>
          </a:stretch>
        </p:blipFill>
        <p:spPr>
          <a:xfrm>
            <a:off x="6814126" y="75800"/>
            <a:ext cx="2329874" cy="1550425"/>
          </a:xfrm>
          <a:prstGeom prst="rect">
            <a:avLst/>
          </a:prstGeom>
          <a:noFill/>
          <a:ln>
            <a:noFill/>
          </a:ln>
        </p:spPr>
      </p:pic>
      <p:pic>
        <p:nvPicPr>
          <p:cNvPr descr="Image result for seafood" id="154" name="Google Shape;154;p22"/>
          <p:cNvPicPr preferRelativeResize="0"/>
          <p:nvPr/>
        </p:nvPicPr>
        <p:blipFill>
          <a:blip r:embed="rId4">
            <a:alphaModFix/>
          </a:blip>
          <a:stretch>
            <a:fillRect/>
          </a:stretch>
        </p:blipFill>
        <p:spPr>
          <a:xfrm>
            <a:off x="3489588" y="3297638"/>
            <a:ext cx="2590748" cy="1724025"/>
          </a:xfrm>
          <a:prstGeom prst="rect">
            <a:avLst/>
          </a:prstGeom>
          <a:noFill/>
          <a:ln>
            <a:noFill/>
          </a:ln>
        </p:spPr>
      </p:pic>
      <p:pic>
        <p:nvPicPr>
          <p:cNvPr descr="Image result for tacos" id="155" name="Google Shape;155;p22"/>
          <p:cNvPicPr preferRelativeResize="0"/>
          <p:nvPr/>
        </p:nvPicPr>
        <p:blipFill>
          <a:blip r:embed="rId5">
            <a:alphaModFix/>
          </a:blip>
          <a:stretch>
            <a:fillRect/>
          </a:stretch>
        </p:blipFill>
        <p:spPr>
          <a:xfrm>
            <a:off x="996550" y="3384450"/>
            <a:ext cx="2571750" cy="1550425"/>
          </a:xfrm>
          <a:prstGeom prst="rect">
            <a:avLst/>
          </a:prstGeom>
          <a:noFill/>
          <a:ln>
            <a:noFill/>
          </a:ln>
        </p:spPr>
      </p:pic>
      <p:pic>
        <p:nvPicPr>
          <p:cNvPr descr="Image result for chinese food" id="156" name="Google Shape;156;p22"/>
          <p:cNvPicPr preferRelativeResize="0"/>
          <p:nvPr/>
        </p:nvPicPr>
        <p:blipFill>
          <a:blip r:embed="rId6">
            <a:alphaModFix/>
          </a:blip>
          <a:stretch>
            <a:fillRect/>
          </a:stretch>
        </p:blipFill>
        <p:spPr>
          <a:xfrm>
            <a:off x="4405900" y="75800"/>
            <a:ext cx="2525775" cy="1550425"/>
          </a:xfrm>
          <a:prstGeom prst="rect">
            <a:avLst/>
          </a:prstGeom>
          <a:noFill/>
          <a:ln>
            <a:noFill/>
          </a:ln>
        </p:spPr>
      </p:pic>
      <p:pic>
        <p:nvPicPr>
          <p:cNvPr descr="Image result for gyro greek food" id="157" name="Google Shape;157;p22"/>
          <p:cNvPicPr preferRelativeResize="0"/>
          <p:nvPr/>
        </p:nvPicPr>
        <p:blipFill>
          <a:blip r:embed="rId7">
            <a:alphaModFix/>
          </a:blip>
          <a:stretch>
            <a:fillRect/>
          </a:stretch>
        </p:blipFill>
        <p:spPr>
          <a:xfrm>
            <a:off x="6605321" y="1706164"/>
            <a:ext cx="2271453" cy="1511548"/>
          </a:xfrm>
          <a:prstGeom prst="rect">
            <a:avLst/>
          </a:prstGeom>
          <a:noFill/>
          <a:ln>
            <a:noFill/>
          </a:ln>
        </p:spPr>
      </p:pic>
      <p:pic>
        <p:nvPicPr>
          <p:cNvPr descr="Image result for thai food" id="158" name="Google Shape;158;p22"/>
          <p:cNvPicPr preferRelativeResize="0"/>
          <p:nvPr/>
        </p:nvPicPr>
        <p:blipFill>
          <a:blip r:embed="rId8">
            <a:alphaModFix/>
          </a:blip>
          <a:stretch>
            <a:fillRect/>
          </a:stretch>
        </p:blipFill>
        <p:spPr>
          <a:xfrm>
            <a:off x="2597964" y="1138163"/>
            <a:ext cx="1677475" cy="2077700"/>
          </a:xfrm>
          <a:prstGeom prst="rect">
            <a:avLst/>
          </a:prstGeom>
          <a:noFill/>
          <a:ln>
            <a:noFill/>
          </a:ln>
        </p:spPr>
      </p:pic>
      <p:pic>
        <p:nvPicPr>
          <p:cNvPr descr="Image result for biscuits and gravy" id="159" name="Google Shape;159;p22"/>
          <p:cNvPicPr preferRelativeResize="0"/>
          <p:nvPr/>
        </p:nvPicPr>
        <p:blipFill>
          <a:blip r:embed="rId9">
            <a:alphaModFix/>
          </a:blip>
          <a:stretch>
            <a:fillRect/>
          </a:stretch>
        </p:blipFill>
        <p:spPr>
          <a:xfrm>
            <a:off x="521425" y="2070800"/>
            <a:ext cx="1929075" cy="1226850"/>
          </a:xfrm>
          <a:prstGeom prst="rect">
            <a:avLst/>
          </a:prstGeom>
          <a:noFill/>
          <a:ln>
            <a:noFill/>
          </a:ln>
        </p:spPr>
      </p:pic>
      <p:pic>
        <p:nvPicPr>
          <p:cNvPr descr="Cobb Salad Recipe | Downshiftology" id="160" name="Google Shape;160;p22"/>
          <p:cNvPicPr preferRelativeResize="0"/>
          <p:nvPr/>
        </p:nvPicPr>
        <p:blipFill>
          <a:blip r:embed="rId10">
            <a:alphaModFix/>
          </a:blip>
          <a:stretch>
            <a:fillRect/>
          </a:stretch>
        </p:blipFill>
        <p:spPr>
          <a:xfrm>
            <a:off x="4275450" y="1757550"/>
            <a:ext cx="2329875" cy="1408775"/>
          </a:xfrm>
          <a:prstGeom prst="rect">
            <a:avLst/>
          </a:prstGeom>
          <a:noFill/>
          <a:ln>
            <a:noFill/>
          </a:ln>
        </p:spPr>
      </p:pic>
      <p:pic>
        <p:nvPicPr>
          <p:cNvPr descr="How to Make the Best Homemade Pho" id="161" name="Google Shape;161;p22"/>
          <p:cNvPicPr preferRelativeResize="0"/>
          <p:nvPr/>
        </p:nvPicPr>
        <p:blipFill>
          <a:blip r:embed="rId11">
            <a:alphaModFix/>
          </a:blip>
          <a:stretch>
            <a:fillRect/>
          </a:stretch>
        </p:blipFill>
        <p:spPr>
          <a:xfrm>
            <a:off x="6080325" y="3297650"/>
            <a:ext cx="279645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65" name="Shape 165"/>
        <p:cNvGrpSpPr/>
        <p:nvPr/>
      </p:nvGrpSpPr>
      <p:grpSpPr>
        <a:xfrm>
          <a:off x="0" y="0"/>
          <a:ext cx="0" cy="0"/>
          <a:chOff x="0" y="0"/>
          <a:chExt cx="0" cy="0"/>
        </a:xfrm>
      </p:grpSpPr>
      <p:sp>
        <p:nvSpPr>
          <p:cNvPr id="166" name="Google Shape;166;p23"/>
          <p:cNvSpPr txBox="1"/>
          <p:nvPr>
            <p:ph type="title"/>
          </p:nvPr>
        </p:nvSpPr>
        <p:spPr>
          <a:xfrm>
            <a:off x="0" y="217525"/>
            <a:ext cx="57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F1C232"/>
                </a:solidFill>
                <a:latin typeface="Palatino"/>
                <a:ea typeface="Palatino"/>
                <a:cs typeface="Palatino"/>
                <a:sym typeface="Palatino"/>
              </a:rPr>
              <a:t>My Favorite Snacks &amp; Treats:</a:t>
            </a:r>
            <a:endParaRPr b="1" sz="4000">
              <a:solidFill>
                <a:srgbClr val="F1C232"/>
              </a:solidFill>
              <a:latin typeface="Palatino"/>
              <a:ea typeface="Palatino"/>
              <a:cs typeface="Palatino"/>
              <a:sym typeface="Palatino"/>
            </a:endParaRPr>
          </a:p>
        </p:txBody>
      </p:sp>
      <p:pic>
        <p:nvPicPr>
          <p:cNvPr descr="Image result for truffle french fries" id="167" name="Google Shape;167;p23"/>
          <p:cNvPicPr preferRelativeResize="0"/>
          <p:nvPr/>
        </p:nvPicPr>
        <p:blipFill>
          <a:blip r:embed="rId3">
            <a:alphaModFix/>
          </a:blip>
          <a:stretch>
            <a:fillRect/>
          </a:stretch>
        </p:blipFill>
        <p:spPr>
          <a:xfrm>
            <a:off x="272800" y="2007825"/>
            <a:ext cx="1959880" cy="2945175"/>
          </a:xfrm>
          <a:prstGeom prst="rect">
            <a:avLst/>
          </a:prstGeom>
          <a:noFill/>
          <a:ln>
            <a:noFill/>
          </a:ln>
        </p:spPr>
      </p:pic>
      <p:pic>
        <p:nvPicPr>
          <p:cNvPr descr="Image result for ice cream" id="168" name="Google Shape;168;p23"/>
          <p:cNvPicPr preferRelativeResize="0"/>
          <p:nvPr/>
        </p:nvPicPr>
        <p:blipFill>
          <a:blip r:embed="rId4">
            <a:alphaModFix/>
          </a:blip>
          <a:stretch>
            <a:fillRect/>
          </a:stretch>
        </p:blipFill>
        <p:spPr>
          <a:xfrm>
            <a:off x="2232675" y="1387805"/>
            <a:ext cx="3045325" cy="1603050"/>
          </a:xfrm>
          <a:prstGeom prst="rect">
            <a:avLst/>
          </a:prstGeom>
          <a:noFill/>
          <a:ln>
            <a:noFill/>
          </a:ln>
        </p:spPr>
      </p:pic>
      <p:pic>
        <p:nvPicPr>
          <p:cNvPr descr="Cheez-It Baked Snack Cheese Crackers Extra Toasty - Shop Crackers &amp;  Breadsticks at H-E-B" id="169" name="Google Shape;169;p23"/>
          <p:cNvPicPr preferRelativeResize="0"/>
          <p:nvPr/>
        </p:nvPicPr>
        <p:blipFill>
          <a:blip r:embed="rId5">
            <a:alphaModFix/>
          </a:blip>
          <a:stretch>
            <a:fillRect/>
          </a:stretch>
        </p:blipFill>
        <p:spPr>
          <a:xfrm>
            <a:off x="5700588" y="0"/>
            <a:ext cx="1762125" cy="1762125"/>
          </a:xfrm>
          <a:prstGeom prst="rect">
            <a:avLst/>
          </a:prstGeom>
          <a:noFill/>
          <a:ln>
            <a:noFill/>
          </a:ln>
        </p:spPr>
      </p:pic>
      <p:pic>
        <p:nvPicPr>
          <p:cNvPr descr="Skinnypop Original Popcorn - 4.4oz : Target" id="170" name="Google Shape;170;p23"/>
          <p:cNvPicPr preferRelativeResize="0"/>
          <p:nvPr/>
        </p:nvPicPr>
        <p:blipFill>
          <a:blip r:embed="rId6">
            <a:alphaModFix/>
          </a:blip>
          <a:stretch>
            <a:fillRect/>
          </a:stretch>
        </p:blipFill>
        <p:spPr>
          <a:xfrm>
            <a:off x="4890875" y="1714500"/>
            <a:ext cx="1714500" cy="1714500"/>
          </a:xfrm>
          <a:prstGeom prst="rect">
            <a:avLst/>
          </a:prstGeom>
          <a:noFill/>
          <a:ln>
            <a:noFill/>
          </a:ln>
        </p:spPr>
      </p:pic>
      <p:pic>
        <p:nvPicPr>
          <p:cNvPr descr="Vegetables for heart health: Which greens are best for your heart?" id="171" name="Google Shape;171;p23"/>
          <p:cNvPicPr preferRelativeResize="0"/>
          <p:nvPr/>
        </p:nvPicPr>
        <p:blipFill>
          <a:blip r:embed="rId7">
            <a:alphaModFix/>
          </a:blip>
          <a:stretch>
            <a:fillRect/>
          </a:stretch>
        </p:blipFill>
        <p:spPr>
          <a:xfrm>
            <a:off x="6710688" y="1875625"/>
            <a:ext cx="2286000" cy="1714500"/>
          </a:xfrm>
          <a:prstGeom prst="rect">
            <a:avLst/>
          </a:prstGeom>
          <a:noFill/>
          <a:ln>
            <a:noFill/>
          </a:ln>
        </p:spPr>
      </p:pic>
      <p:pic>
        <p:nvPicPr>
          <p:cNvPr descr="Spicy Tequila Sunrise Popsicles {Popsicle Week} | Floating Kitchen" id="172" name="Google Shape;172;p23"/>
          <p:cNvPicPr preferRelativeResize="0"/>
          <p:nvPr/>
        </p:nvPicPr>
        <p:blipFill>
          <a:blip r:embed="rId8">
            <a:alphaModFix/>
          </a:blip>
          <a:stretch>
            <a:fillRect/>
          </a:stretch>
        </p:blipFill>
        <p:spPr>
          <a:xfrm>
            <a:off x="4100300" y="3209925"/>
            <a:ext cx="2505075" cy="1743075"/>
          </a:xfrm>
          <a:prstGeom prst="rect">
            <a:avLst/>
          </a:prstGeom>
          <a:noFill/>
          <a:ln>
            <a:noFill/>
          </a:ln>
        </p:spPr>
      </p:pic>
      <p:pic>
        <p:nvPicPr>
          <p:cNvPr descr="Heath Extra Large English Toffee Candy Bar | Walgreens" id="173" name="Google Shape;173;p23"/>
          <p:cNvPicPr preferRelativeResize="0"/>
          <p:nvPr/>
        </p:nvPicPr>
        <p:blipFill>
          <a:blip r:embed="rId9">
            <a:alphaModFix/>
          </a:blip>
          <a:stretch>
            <a:fillRect/>
          </a:stretch>
        </p:blipFill>
        <p:spPr>
          <a:xfrm>
            <a:off x="2385800" y="3083013"/>
            <a:ext cx="1714500" cy="1714500"/>
          </a:xfrm>
          <a:prstGeom prst="rect">
            <a:avLst/>
          </a:prstGeom>
          <a:noFill/>
          <a:ln>
            <a:noFill/>
          </a:ln>
        </p:spPr>
      </p:pic>
      <p:pic>
        <p:nvPicPr>
          <p:cNvPr descr="Amazon.com : Swedish Fish Soft &amp; Chewy Candy (Original, 5-Ounce Bag) :  Gummy Candy : Grocery &amp; Gourmet Food" id="174" name="Google Shape;174;p23"/>
          <p:cNvPicPr preferRelativeResize="0"/>
          <p:nvPr/>
        </p:nvPicPr>
        <p:blipFill>
          <a:blip r:embed="rId10">
            <a:alphaModFix/>
          </a:blip>
          <a:stretch>
            <a:fillRect/>
          </a:stretch>
        </p:blipFill>
        <p:spPr>
          <a:xfrm>
            <a:off x="7462725" y="310348"/>
            <a:ext cx="1714500" cy="1451775"/>
          </a:xfrm>
          <a:prstGeom prst="rect">
            <a:avLst/>
          </a:prstGeom>
          <a:noFill/>
          <a:ln>
            <a:noFill/>
          </a:ln>
        </p:spPr>
      </p:pic>
      <p:pic>
        <p:nvPicPr>
          <p:cNvPr descr="Fresh Fruit" id="175" name="Google Shape;175;p23"/>
          <p:cNvPicPr preferRelativeResize="0"/>
          <p:nvPr/>
        </p:nvPicPr>
        <p:blipFill>
          <a:blip r:embed="rId11">
            <a:alphaModFix/>
          </a:blip>
          <a:stretch>
            <a:fillRect/>
          </a:stretch>
        </p:blipFill>
        <p:spPr>
          <a:xfrm>
            <a:off x="6710700" y="3590125"/>
            <a:ext cx="2286000" cy="1362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79" name="Shape 179"/>
        <p:cNvGrpSpPr/>
        <p:nvPr/>
      </p:nvGrpSpPr>
      <p:grpSpPr>
        <a:xfrm>
          <a:off x="0" y="0"/>
          <a:ext cx="0" cy="0"/>
          <a:chOff x="0" y="0"/>
          <a:chExt cx="0" cy="0"/>
        </a:xfrm>
      </p:grpSpPr>
      <p:sp>
        <p:nvSpPr>
          <p:cNvPr id="180" name="Google Shape;180;p24"/>
          <p:cNvSpPr txBox="1"/>
          <p:nvPr>
            <p:ph type="ctrTitle"/>
          </p:nvPr>
        </p:nvSpPr>
        <p:spPr>
          <a:xfrm>
            <a:off x="311700" y="737425"/>
            <a:ext cx="8520600" cy="1677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6000">
                <a:solidFill>
                  <a:srgbClr val="F1C232"/>
                </a:solidFill>
                <a:latin typeface="Passion One"/>
                <a:ea typeface="Passion One"/>
                <a:cs typeface="Passion One"/>
                <a:sym typeface="Passion One"/>
              </a:rPr>
              <a:t>5th Grade </a:t>
            </a:r>
            <a:endParaRPr b="1" sz="6000">
              <a:solidFill>
                <a:srgbClr val="F1C232"/>
              </a:solidFill>
              <a:latin typeface="Passion One"/>
              <a:ea typeface="Passion One"/>
              <a:cs typeface="Passion One"/>
              <a:sym typeface="Passion One"/>
            </a:endParaRPr>
          </a:p>
          <a:p>
            <a:pPr indent="0" lvl="0" marL="0" rtl="0" algn="ctr">
              <a:spcBef>
                <a:spcPts val="0"/>
              </a:spcBef>
              <a:spcAft>
                <a:spcPts val="0"/>
              </a:spcAft>
              <a:buNone/>
            </a:pPr>
            <a:r>
              <a:rPr b="1" lang="en" sz="6000">
                <a:solidFill>
                  <a:srgbClr val="F1C232"/>
                </a:solidFill>
                <a:latin typeface="Passion One"/>
                <a:ea typeface="Passion One"/>
                <a:cs typeface="Passion One"/>
                <a:sym typeface="Passion One"/>
              </a:rPr>
              <a:t>Classroom Procedures</a:t>
            </a:r>
            <a:endParaRPr b="1" sz="6000">
              <a:solidFill>
                <a:srgbClr val="F1C232"/>
              </a:solidFill>
              <a:latin typeface="Passion One"/>
              <a:ea typeface="Passion One"/>
              <a:cs typeface="Passion One"/>
              <a:sym typeface="Passion One"/>
            </a:endParaRPr>
          </a:p>
        </p:txBody>
      </p:sp>
      <p:sp>
        <p:nvSpPr>
          <p:cNvPr id="181" name="Google Shape;181;p24"/>
          <p:cNvSpPr txBox="1"/>
          <p:nvPr>
            <p:ph idx="1" type="subTitle"/>
          </p:nvPr>
        </p:nvSpPr>
        <p:spPr>
          <a:xfrm>
            <a:off x="2385375" y="3457575"/>
            <a:ext cx="43437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a:solidFill>
                  <a:schemeClr val="dk1"/>
                </a:solidFill>
                <a:highlight>
                  <a:srgbClr val="F1C232"/>
                </a:highlight>
                <a:latin typeface="Passion One"/>
                <a:ea typeface="Passion One"/>
                <a:cs typeface="Passion One"/>
                <a:sym typeface="Passion One"/>
              </a:rPr>
              <a:t>By Ms. Bakamis &amp; Mr. Scholz</a:t>
            </a:r>
            <a:endParaRPr sz="3000">
              <a:solidFill>
                <a:schemeClr val="dk1"/>
              </a:solidFill>
              <a:highlight>
                <a:srgbClr val="F1C232"/>
              </a:highlight>
              <a:latin typeface="Passion One"/>
              <a:ea typeface="Passion One"/>
              <a:cs typeface="Passion One"/>
              <a:sym typeface="Passion One"/>
            </a:endParaRPr>
          </a:p>
        </p:txBody>
      </p:sp>
      <p:pic>
        <p:nvPicPr>
          <p:cNvPr id="182" name="Google Shape;182;p24"/>
          <p:cNvPicPr preferRelativeResize="0"/>
          <p:nvPr/>
        </p:nvPicPr>
        <p:blipFill>
          <a:blip r:embed="rId3">
            <a:alphaModFix/>
          </a:blip>
          <a:stretch>
            <a:fillRect/>
          </a:stretch>
        </p:blipFill>
        <p:spPr>
          <a:xfrm>
            <a:off x="0" y="2415025"/>
            <a:ext cx="2385375" cy="2721000"/>
          </a:xfrm>
          <a:prstGeom prst="rect">
            <a:avLst/>
          </a:prstGeom>
          <a:noFill/>
          <a:ln>
            <a:noFill/>
          </a:ln>
        </p:spPr>
      </p:pic>
      <p:pic>
        <p:nvPicPr>
          <p:cNvPr id="183" name="Google Shape;183;p24"/>
          <p:cNvPicPr preferRelativeResize="0"/>
          <p:nvPr/>
        </p:nvPicPr>
        <p:blipFill rotWithShape="1">
          <a:blip r:embed="rId4">
            <a:alphaModFix/>
          </a:blip>
          <a:srcRect b="0" l="8492" r="10777" t="0"/>
          <a:stretch/>
        </p:blipFill>
        <p:spPr>
          <a:xfrm>
            <a:off x="6729076" y="2415025"/>
            <a:ext cx="2414925" cy="2720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87" name="Shape 187"/>
        <p:cNvGrpSpPr/>
        <p:nvPr/>
      </p:nvGrpSpPr>
      <p:grpSpPr>
        <a:xfrm>
          <a:off x="0" y="0"/>
          <a:ext cx="0" cy="0"/>
          <a:chOff x="0" y="0"/>
          <a:chExt cx="0" cy="0"/>
        </a:xfrm>
      </p:grpSpPr>
      <p:sp>
        <p:nvSpPr>
          <p:cNvPr id="188" name="Google Shape;188;p25"/>
          <p:cNvSpPr txBox="1"/>
          <p:nvPr>
            <p:ph type="title"/>
          </p:nvPr>
        </p:nvSpPr>
        <p:spPr>
          <a:xfrm>
            <a:off x="311700" y="64025"/>
            <a:ext cx="6362100" cy="13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a:solidFill>
                  <a:srgbClr val="3C78D8"/>
                </a:solidFill>
                <a:latin typeface="Passion One"/>
                <a:ea typeface="Passion One"/>
                <a:cs typeface="Passion One"/>
                <a:sym typeface="Passion One"/>
              </a:rPr>
              <a:t>Entering the Classroom</a:t>
            </a:r>
            <a:endParaRPr b="1" sz="4020">
              <a:solidFill>
                <a:srgbClr val="3C78D8"/>
              </a:solidFill>
              <a:latin typeface="Passion One"/>
              <a:ea typeface="Passion One"/>
              <a:cs typeface="Passion One"/>
              <a:sym typeface="Passion One"/>
            </a:endParaRPr>
          </a:p>
        </p:txBody>
      </p:sp>
      <p:pic>
        <p:nvPicPr>
          <p:cNvPr id="189" name="Google Shape;189;p25"/>
          <p:cNvPicPr preferRelativeResize="0"/>
          <p:nvPr/>
        </p:nvPicPr>
        <p:blipFill rotWithShape="1">
          <a:blip r:embed="rId3">
            <a:alphaModFix/>
          </a:blip>
          <a:srcRect b="0" l="0" r="0" t="0"/>
          <a:stretch/>
        </p:blipFill>
        <p:spPr>
          <a:xfrm>
            <a:off x="6576113" y="158713"/>
            <a:ext cx="1952625" cy="1952625"/>
          </a:xfrm>
          <a:prstGeom prst="rect">
            <a:avLst/>
          </a:prstGeom>
          <a:noFill/>
          <a:ln>
            <a:noFill/>
          </a:ln>
        </p:spPr>
      </p:pic>
      <p:sp>
        <p:nvSpPr>
          <p:cNvPr id="190" name="Google Shape;190;p25"/>
          <p:cNvSpPr txBox="1"/>
          <p:nvPr>
            <p:ph idx="1" type="body"/>
          </p:nvPr>
        </p:nvSpPr>
        <p:spPr>
          <a:xfrm>
            <a:off x="370950" y="907050"/>
            <a:ext cx="5850900" cy="1444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000">
                <a:solidFill>
                  <a:srgbClr val="3C78D8"/>
                </a:solidFill>
                <a:latin typeface="Palatino"/>
                <a:ea typeface="Palatino"/>
                <a:cs typeface="Palatino"/>
                <a:sym typeface="Palatino"/>
              </a:rPr>
              <a:t>We </a:t>
            </a:r>
            <a:r>
              <a:rPr b="1" lang="en" sz="2000">
                <a:solidFill>
                  <a:srgbClr val="3C78D8"/>
                </a:solidFill>
                <a:latin typeface="Palatino"/>
                <a:ea typeface="Palatino"/>
                <a:cs typeface="Palatino"/>
                <a:sym typeface="Palatino"/>
              </a:rPr>
              <a:t>always enter the classroom quietly and calmly, whether we are arriving at the beginning of the day or returning from specialist/recess. </a:t>
            </a:r>
            <a:endParaRPr b="1" sz="2000">
              <a:solidFill>
                <a:srgbClr val="3C78D8"/>
              </a:solidFill>
              <a:latin typeface="Palatino"/>
              <a:ea typeface="Palatino"/>
              <a:cs typeface="Palatino"/>
              <a:sym typeface="Palatino"/>
            </a:endParaRPr>
          </a:p>
          <a:p>
            <a:pPr indent="0" lvl="0" marL="0" rtl="0" algn="l">
              <a:lnSpc>
                <a:spcPct val="95000"/>
              </a:lnSpc>
              <a:spcBef>
                <a:spcPts val="1200"/>
              </a:spcBef>
              <a:spcAft>
                <a:spcPts val="1200"/>
              </a:spcAft>
              <a:buNone/>
            </a:pPr>
            <a:r>
              <a:t/>
            </a:r>
            <a:endParaRPr b="1" sz="2000">
              <a:solidFill>
                <a:srgbClr val="3C78D8"/>
              </a:solidFill>
              <a:latin typeface="Palatino"/>
              <a:ea typeface="Palatino"/>
              <a:cs typeface="Palatino"/>
              <a:sym typeface="Palatino"/>
            </a:endParaRPr>
          </a:p>
        </p:txBody>
      </p:sp>
      <p:sp>
        <p:nvSpPr>
          <p:cNvPr id="191" name="Google Shape;191;p25"/>
          <p:cNvSpPr txBox="1"/>
          <p:nvPr>
            <p:ph idx="1" type="body"/>
          </p:nvPr>
        </p:nvSpPr>
        <p:spPr>
          <a:xfrm>
            <a:off x="293100" y="2190750"/>
            <a:ext cx="8505600" cy="25719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55600" lvl="0" marL="457200" rtl="0" algn="l">
              <a:lnSpc>
                <a:spcPct val="9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Take off all non-uniform clothing</a:t>
            </a:r>
            <a:endParaRPr b="1" sz="2000">
              <a:solidFill>
                <a:srgbClr val="3C78D8"/>
              </a:solidFill>
              <a:latin typeface="Palatino"/>
              <a:ea typeface="Palatino"/>
              <a:cs typeface="Palatino"/>
              <a:sym typeface="Palatino"/>
            </a:endParaRPr>
          </a:p>
          <a:p>
            <a:pPr indent="-355600" lvl="0" marL="457200" rtl="0" algn="l">
              <a:lnSpc>
                <a:spcPct val="9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In the morning: Unpack items needed for the day and hang backpack in the closet</a:t>
            </a:r>
            <a:endParaRPr b="1" sz="2000">
              <a:solidFill>
                <a:srgbClr val="3C78D8"/>
              </a:solidFill>
              <a:latin typeface="Palatino"/>
              <a:ea typeface="Palatino"/>
              <a:cs typeface="Palatino"/>
              <a:sym typeface="Palatino"/>
            </a:endParaRPr>
          </a:p>
          <a:p>
            <a:pPr indent="-355600" lvl="0" marL="457200" rtl="0" algn="l">
              <a:lnSpc>
                <a:spcPct val="9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After specialist: Put away unneeded items</a:t>
            </a:r>
            <a:endParaRPr b="1" sz="2000">
              <a:solidFill>
                <a:srgbClr val="3C78D8"/>
              </a:solidFill>
              <a:latin typeface="Palatino"/>
              <a:ea typeface="Palatino"/>
              <a:cs typeface="Palatino"/>
              <a:sym typeface="Palatino"/>
            </a:endParaRPr>
          </a:p>
          <a:p>
            <a:pPr indent="-355600" lvl="0" marL="457200" rtl="0" algn="l">
              <a:lnSpc>
                <a:spcPct val="9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Quietly take your seat</a:t>
            </a:r>
            <a:endParaRPr b="1" sz="2000">
              <a:solidFill>
                <a:srgbClr val="3C78D8"/>
              </a:solidFill>
              <a:latin typeface="Palatino"/>
              <a:ea typeface="Palatino"/>
              <a:cs typeface="Palatino"/>
              <a:sym typeface="Palatino"/>
            </a:endParaRPr>
          </a:p>
          <a:p>
            <a:pPr indent="-355600" lvl="0" marL="457200" rtl="0" algn="l">
              <a:lnSpc>
                <a:spcPct val="9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Read directions on the SmartBoard or listen to the teacher for verbal direction</a:t>
            </a:r>
            <a:endParaRPr b="1" sz="2000">
              <a:solidFill>
                <a:srgbClr val="3C78D8"/>
              </a:solidFill>
              <a:latin typeface="Palatino"/>
              <a:ea typeface="Palatino"/>
              <a:cs typeface="Palatino"/>
              <a:sym typeface="Palatino"/>
            </a:endParaRPr>
          </a:p>
          <a:p>
            <a:pPr indent="-355600" lvl="0" marL="457200" rtl="0" algn="l">
              <a:lnSpc>
                <a:spcPct val="9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If there are no directions, you may take out a book and read silently</a:t>
            </a:r>
            <a:endParaRPr b="1" sz="2000">
              <a:solidFill>
                <a:srgbClr val="3C78D8"/>
              </a:solidFill>
              <a:latin typeface="Palatino"/>
              <a:ea typeface="Palatino"/>
              <a:cs typeface="Palatino"/>
              <a:sym typeface="Palatino"/>
            </a:endParaRPr>
          </a:p>
          <a:p>
            <a:pPr indent="0" lvl="0" marL="0" rtl="0" algn="l">
              <a:lnSpc>
                <a:spcPct val="95000"/>
              </a:lnSpc>
              <a:spcBef>
                <a:spcPts val="1200"/>
              </a:spcBef>
              <a:spcAft>
                <a:spcPts val="1200"/>
              </a:spcAft>
              <a:buNone/>
            </a:pPr>
            <a:r>
              <a:t/>
            </a:r>
            <a:endParaRPr b="1" sz="2000">
              <a:solidFill>
                <a:srgbClr val="3C78D8"/>
              </a:solidFill>
              <a:latin typeface="Palatino"/>
              <a:ea typeface="Palatino"/>
              <a:cs typeface="Palatino"/>
              <a:sym typeface="Palatin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95" name="Shape 195"/>
        <p:cNvGrpSpPr/>
        <p:nvPr/>
      </p:nvGrpSpPr>
      <p:grpSpPr>
        <a:xfrm>
          <a:off x="0" y="0"/>
          <a:ext cx="0" cy="0"/>
          <a:chOff x="0" y="0"/>
          <a:chExt cx="0" cy="0"/>
        </a:xfrm>
      </p:grpSpPr>
      <p:sp>
        <p:nvSpPr>
          <p:cNvPr id="196" name="Google Shape;196;p26"/>
          <p:cNvSpPr txBox="1"/>
          <p:nvPr>
            <p:ph type="title"/>
          </p:nvPr>
        </p:nvSpPr>
        <p:spPr>
          <a:xfrm>
            <a:off x="311700" y="445025"/>
            <a:ext cx="8611200" cy="8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20">
                <a:solidFill>
                  <a:srgbClr val="F1C232"/>
                </a:solidFill>
                <a:latin typeface="Passion One"/>
                <a:ea typeface="Passion One"/>
                <a:cs typeface="Passion One"/>
                <a:sym typeface="Passion One"/>
              </a:rPr>
              <a:t>Coming to Attention</a:t>
            </a:r>
            <a:endParaRPr sz="4020">
              <a:solidFill>
                <a:srgbClr val="F1C232"/>
              </a:solidFill>
              <a:latin typeface="Passion One"/>
              <a:ea typeface="Passion One"/>
              <a:cs typeface="Passion One"/>
              <a:sym typeface="Passion One"/>
            </a:endParaRPr>
          </a:p>
        </p:txBody>
      </p:sp>
      <p:sp>
        <p:nvSpPr>
          <p:cNvPr id="197" name="Google Shape;197;p26"/>
          <p:cNvSpPr txBox="1"/>
          <p:nvPr>
            <p:ph idx="1" type="body"/>
          </p:nvPr>
        </p:nvSpPr>
        <p:spPr>
          <a:xfrm>
            <a:off x="311700" y="2894375"/>
            <a:ext cx="8520600" cy="17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2000">
                <a:solidFill>
                  <a:srgbClr val="F1C232"/>
                </a:solidFill>
                <a:latin typeface="Palatino"/>
                <a:ea typeface="Palatino"/>
                <a:cs typeface="Palatino"/>
                <a:sym typeface="Palatino"/>
              </a:rPr>
              <a:t>When your attention is needed, Ms. Bakamis &amp; Mr. Scholz will ask for your attention and will give you a signal. It is expected that you come to attention within a few seconds. Once the teacher begins calling attention, please pause what your doing, turn your eyes toward the teacher, and stop moving &amp; talking.  </a:t>
            </a:r>
            <a:endParaRPr b="1" sz="2000">
              <a:solidFill>
                <a:srgbClr val="F1C232"/>
              </a:solidFill>
              <a:latin typeface="Palatino"/>
              <a:ea typeface="Palatino"/>
              <a:cs typeface="Palatino"/>
              <a:sym typeface="Palatino"/>
            </a:endParaRPr>
          </a:p>
        </p:txBody>
      </p:sp>
      <p:pic>
        <p:nvPicPr>
          <p:cNvPr descr="R1-1 Stop Sign - Hall Signs" id="198" name="Google Shape;198;p26"/>
          <p:cNvPicPr preferRelativeResize="0"/>
          <p:nvPr/>
        </p:nvPicPr>
        <p:blipFill>
          <a:blip r:embed="rId3">
            <a:alphaModFix/>
          </a:blip>
          <a:stretch>
            <a:fillRect/>
          </a:stretch>
        </p:blipFill>
        <p:spPr>
          <a:xfrm>
            <a:off x="2768573" y="1218323"/>
            <a:ext cx="1511700" cy="1511700"/>
          </a:xfrm>
          <a:prstGeom prst="rect">
            <a:avLst/>
          </a:prstGeom>
          <a:noFill/>
          <a:ln>
            <a:noFill/>
          </a:ln>
        </p:spPr>
      </p:pic>
      <p:pic>
        <p:nvPicPr>
          <p:cNvPr descr="Attention Images - Free Download on Freepik" id="199" name="Google Shape;199;p26"/>
          <p:cNvPicPr preferRelativeResize="0"/>
          <p:nvPr/>
        </p:nvPicPr>
        <p:blipFill rotWithShape="1">
          <a:blip r:embed="rId4">
            <a:alphaModFix/>
          </a:blip>
          <a:srcRect b="8669" l="11819" r="10522" t="13089"/>
          <a:stretch/>
        </p:blipFill>
        <p:spPr>
          <a:xfrm>
            <a:off x="4280275" y="1173025"/>
            <a:ext cx="1917300" cy="1602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03" name="Shape 203"/>
        <p:cNvGrpSpPr/>
        <p:nvPr/>
      </p:nvGrpSpPr>
      <p:grpSpPr>
        <a:xfrm>
          <a:off x="0" y="0"/>
          <a:ext cx="0" cy="0"/>
          <a:chOff x="0" y="0"/>
          <a:chExt cx="0" cy="0"/>
        </a:xfrm>
      </p:grpSpPr>
      <p:sp>
        <p:nvSpPr>
          <p:cNvPr id="204" name="Google Shape;204;p27"/>
          <p:cNvSpPr txBox="1"/>
          <p:nvPr>
            <p:ph type="title"/>
          </p:nvPr>
        </p:nvSpPr>
        <p:spPr>
          <a:xfrm>
            <a:off x="377100" y="1327350"/>
            <a:ext cx="8389800" cy="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20">
                <a:solidFill>
                  <a:srgbClr val="3C78D8"/>
                </a:solidFill>
                <a:latin typeface="Passion One"/>
                <a:ea typeface="Passion One"/>
                <a:cs typeface="Passion One"/>
                <a:sym typeface="Passion One"/>
              </a:rPr>
              <a:t>Going to the Bathroom &amp; Getting a Drink</a:t>
            </a:r>
            <a:endParaRPr sz="4020">
              <a:solidFill>
                <a:srgbClr val="3C78D8"/>
              </a:solidFill>
              <a:latin typeface="Passion One"/>
              <a:ea typeface="Passion One"/>
              <a:cs typeface="Passion One"/>
              <a:sym typeface="Passion One"/>
            </a:endParaRPr>
          </a:p>
        </p:txBody>
      </p:sp>
      <p:sp>
        <p:nvSpPr>
          <p:cNvPr id="205" name="Google Shape;205;p27"/>
          <p:cNvSpPr txBox="1"/>
          <p:nvPr>
            <p:ph idx="1" type="body"/>
          </p:nvPr>
        </p:nvSpPr>
        <p:spPr>
          <a:xfrm>
            <a:off x="311700" y="2156850"/>
            <a:ext cx="8520600" cy="2617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000">
                <a:solidFill>
                  <a:srgbClr val="3C78D8"/>
                </a:solidFill>
                <a:latin typeface="Palatino"/>
                <a:ea typeface="Palatino"/>
                <a:cs typeface="Palatino"/>
                <a:sym typeface="Palatino"/>
              </a:rPr>
              <a:t>During class you are free to go the bathroom or get water any time, with the following exceptions: </a:t>
            </a:r>
            <a:endParaRPr b="1" sz="2000">
              <a:solidFill>
                <a:srgbClr val="3C78D8"/>
              </a:solidFill>
              <a:latin typeface="Palatino"/>
              <a:ea typeface="Palatino"/>
              <a:cs typeface="Palatino"/>
              <a:sym typeface="Palatino"/>
            </a:endParaRPr>
          </a:p>
          <a:p>
            <a:pPr indent="-355600" lvl="0" marL="457200" rtl="0" algn="l">
              <a:lnSpc>
                <a:spcPct val="95000"/>
              </a:lnSpc>
              <a:spcBef>
                <a:spcPts val="120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Immediately following recess, lunch, or transitions</a:t>
            </a:r>
            <a:endParaRPr b="1" sz="2000">
              <a:solidFill>
                <a:srgbClr val="3C78D8"/>
              </a:solidFill>
              <a:latin typeface="Palatino"/>
              <a:ea typeface="Palatino"/>
              <a:cs typeface="Palatino"/>
              <a:sym typeface="Palatino"/>
            </a:endParaRPr>
          </a:p>
          <a:p>
            <a:pPr indent="-355600" lvl="0" marL="457200" rtl="0" algn="l">
              <a:lnSpc>
                <a:spcPct val="9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When the teacher is giving directions or teaching a lesson</a:t>
            </a:r>
            <a:endParaRPr b="1" sz="2000">
              <a:solidFill>
                <a:srgbClr val="3C78D8"/>
              </a:solidFill>
              <a:latin typeface="Palatino"/>
              <a:ea typeface="Palatino"/>
              <a:cs typeface="Palatino"/>
              <a:sym typeface="Palatino"/>
            </a:endParaRPr>
          </a:p>
          <a:p>
            <a:pPr indent="0" lvl="0" marL="0" rtl="0" algn="l">
              <a:lnSpc>
                <a:spcPct val="95000"/>
              </a:lnSpc>
              <a:spcBef>
                <a:spcPts val="1200"/>
              </a:spcBef>
              <a:spcAft>
                <a:spcPts val="1200"/>
              </a:spcAft>
              <a:buNone/>
            </a:pPr>
            <a:r>
              <a:rPr b="1" lang="en" sz="2000">
                <a:solidFill>
                  <a:srgbClr val="3C78D8"/>
                </a:solidFill>
                <a:latin typeface="Palatino"/>
                <a:ea typeface="Palatino"/>
                <a:cs typeface="Palatino"/>
                <a:sym typeface="Palatino"/>
              </a:rPr>
              <a:t>Please remember to ask permission before leaving. Don’t forget to use your magnetic pass and place it on the doorframe. If needed, please grab the bathroom pass hanging by the door. Only one person may use the </a:t>
            </a:r>
            <a:r>
              <a:rPr b="1" lang="en" sz="2000">
                <a:solidFill>
                  <a:srgbClr val="3C78D8"/>
                </a:solidFill>
                <a:latin typeface="Palatino"/>
                <a:ea typeface="Palatino"/>
                <a:cs typeface="Palatino"/>
                <a:sym typeface="Palatino"/>
              </a:rPr>
              <a:t>bathroom at a time.</a:t>
            </a:r>
            <a:endParaRPr b="1" sz="2000">
              <a:solidFill>
                <a:srgbClr val="3C78D8"/>
              </a:solidFill>
              <a:latin typeface="Palatino"/>
              <a:ea typeface="Palatino"/>
              <a:cs typeface="Palatino"/>
              <a:sym typeface="Palatino"/>
            </a:endParaRPr>
          </a:p>
        </p:txBody>
      </p:sp>
      <p:pic>
        <p:nvPicPr>
          <p:cNvPr descr="Unisex Restroom Sign - Aluminum Restroom Signs | TRADESAFE" id="206" name="Google Shape;206;p27"/>
          <p:cNvPicPr preferRelativeResize="0"/>
          <p:nvPr/>
        </p:nvPicPr>
        <p:blipFill rotWithShape="1">
          <a:blip r:embed="rId3">
            <a:alphaModFix/>
          </a:blip>
          <a:srcRect b="12197" l="18879" r="21639" t="11326"/>
          <a:stretch/>
        </p:blipFill>
        <p:spPr>
          <a:xfrm>
            <a:off x="2115150" y="0"/>
            <a:ext cx="1074925" cy="1327350"/>
          </a:xfrm>
          <a:prstGeom prst="rect">
            <a:avLst/>
          </a:prstGeom>
          <a:noFill/>
          <a:ln>
            <a:noFill/>
          </a:ln>
        </p:spPr>
      </p:pic>
      <p:pic>
        <p:nvPicPr>
          <p:cNvPr descr="Elkay EZH2O LZS8WSLK Filtered Drinking Fountain with Bottle-Filling Station  | DrinkingFountainDoctor.com" id="207" name="Google Shape;207;p27"/>
          <p:cNvPicPr preferRelativeResize="0"/>
          <p:nvPr/>
        </p:nvPicPr>
        <p:blipFill>
          <a:blip r:embed="rId4">
            <a:alphaModFix/>
          </a:blip>
          <a:stretch>
            <a:fillRect/>
          </a:stretch>
        </p:blipFill>
        <p:spPr>
          <a:xfrm>
            <a:off x="5751900" y="0"/>
            <a:ext cx="1323975" cy="1456400"/>
          </a:xfrm>
          <a:prstGeom prst="rect">
            <a:avLst/>
          </a:prstGeom>
          <a:noFill/>
          <a:ln>
            <a:noFill/>
          </a:ln>
        </p:spPr>
      </p:pic>
      <p:pic>
        <p:nvPicPr>
          <p:cNvPr descr="Sports Bottles Stock Illustrations, Cliparts and Royalty Free Sports Bottles  Vectors" id="208" name="Google Shape;208;p27"/>
          <p:cNvPicPr preferRelativeResize="0"/>
          <p:nvPr/>
        </p:nvPicPr>
        <p:blipFill>
          <a:blip r:embed="rId5">
            <a:alphaModFix/>
          </a:blip>
          <a:stretch>
            <a:fillRect/>
          </a:stretch>
        </p:blipFill>
        <p:spPr>
          <a:xfrm>
            <a:off x="3161100" y="64222"/>
            <a:ext cx="2590800" cy="126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212" name="Shape 212"/>
        <p:cNvGrpSpPr/>
        <p:nvPr/>
      </p:nvGrpSpPr>
      <p:grpSpPr>
        <a:xfrm>
          <a:off x="0" y="0"/>
          <a:ext cx="0" cy="0"/>
          <a:chOff x="0" y="0"/>
          <a:chExt cx="0" cy="0"/>
        </a:xfrm>
      </p:grpSpPr>
      <p:sp>
        <p:nvSpPr>
          <p:cNvPr id="213" name="Google Shape;213;p28"/>
          <p:cNvSpPr txBox="1"/>
          <p:nvPr>
            <p:ph type="title"/>
          </p:nvPr>
        </p:nvSpPr>
        <p:spPr>
          <a:xfrm>
            <a:off x="377100" y="870150"/>
            <a:ext cx="8389800" cy="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20">
                <a:solidFill>
                  <a:srgbClr val="F1C232"/>
                </a:solidFill>
                <a:latin typeface="Passion One"/>
                <a:ea typeface="Passion One"/>
                <a:cs typeface="Passion One"/>
                <a:sym typeface="Passion One"/>
              </a:rPr>
              <a:t>Supplies</a:t>
            </a:r>
            <a:endParaRPr sz="4020">
              <a:solidFill>
                <a:srgbClr val="F1C232"/>
              </a:solidFill>
              <a:latin typeface="Passion One"/>
              <a:ea typeface="Passion One"/>
              <a:cs typeface="Passion One"/>
              <a:sym typeface="Passion One"/>
            </a:endParaRPr>
          </a:p>
        </p:txBody>
      </p:sp>
      <p:sp>
        <p:nvSpPr>
          <p:cNvPr id="214" name="Google Shape;214;p28"/>
          <p:cNvSpPr txBox="1"/>
          <p:nvPr>
            <p:ph idx="1" type="body"/>
          </p:nvPr>
        </p:nvSpPr>
        <p:spPr>
          <a:xfrm>
            <a:off x="311700" y="1704850"/>
            <a:ext cx="8520600" cy="3282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000">
                <a:solidFill>
                  <a:srgbClr val="F1C232"/>
                </a:solidFill>
                <a:latin typeface="Palatino"/>
                <a:ea typeface="Palatino"/>
                <a:cs typeface="Palatino"/>
                <a:sym typeface="Palatino"/>
              </a:rPr>
              <a:t>Keep your desk supplies in good condition. You should keep 2-3 sharpened pencils in your desk at all times.</a:t>
            </a:r>
            <a:endParaRPr b="1" sz="2000">
              <a:solidFill>
                <a:srgbClr val="F1C232"/>
              </a:solidFill>
              <a:latin typeface="Palatino"/>
              <a:ea typeface="Palatino"/>
              <a:cs typeface="Palatino"/>
              <a:sym typeface="Palatino"/>
            </a:endParaRPr>
          </a:p>
          <a:p>
            <a:pPr indent="0" lvl="0" marL="0" rtl="0" algn="l">
              <a:lnSpc>
                <a:spcPct val="95000"/>
              </a:lnSpc>
              <a:spcBef>
                <a:spcPts val="1200"/>
              </a:spcBef>
              <a:spcAft>
                <a:spcPts val="0"/>
              </a:spcAft>
              <a:buNone/>
            </a:pPr>
            <a:r>
              <a:rPr b="1" lang="en" sz="2000">
                <a:solidFill>
                  <a:srgbClr val="F1C232"/>
                </a:solidFill>
                <a:latin typeface="Palatino"/>
                <a:ea typeface="Palatino"/>
                <a:cs typeface="Palatino"/>
                <a:sym typeface="Palatino"/>
              </a:rPr>
              <a:t>Paper, glue, and sharpened pencils are available from the supply areas.</a:t>
            </a:r>
            <a:endParaRPr b="1" sz="2000">
              <a:solidFill>
                <a:srgbClr val="F1C232"/>
              </a:solidFill>
              <a:latin typeface="Palatino"/>
              <a:ea typeface="Palatino"/>
              <a:cs typeface="Palatino"/>
              <a:sym typeface="Palatino"/>
            </a:endParaRPr>
          </a:p>
          <a:p>
            <a:pPr indent="0" lvl="0" marL="0" rtl="0" algn="l">
              <a:lnSpc>
                <a:spcPct val="95000"/>
              </a:lnSpc>
              <a:spcBef>
                <a:spcPts val="1200"/>
              </a:spcBef>
              <a:spcAft>
                <a:spcPts val="0"/>
              </a:spcAft>
              <a:buNone/>
            </a:pPr>
            <a:r>
              <a:rPr b="1" lang="en" sz="2000">
                <a:solidFill>
                  <a:srgbClr val="F1C232"/>
                </a:solidFill>
                <a:latin typeface="Palatino"/>
                <a:ea typeface="Palatino"/>
                <a:cs typeface="Palatino"/>
                <a:sym typeface="Palatino"/>
              </a:rPr>
              <a:t>Electric pencil sharpeners can </a:t>
            </a:r>
            <a:r>
              <a:rPr b="1" i="1" lang="en" sz="2000">
                <a:solidFill>
                  <a:srgbClr val="F1C232"/>
                </a:solidFill>
                <a:latin typeface="Palatino"/>
                <a:ea typeface="Palatino"/>
                <a:cs typeface="Palatino"/>
                <a:sym typeface="Palatino"/>
              </a:rPr>
              <a:t>only be used</a:t>
            </a:r>
            <a:r>
              <a:rPr b="1" lang="en" sz="2000">
                <a:solidFill>
                  <a:srgbClr val="F1C232"/>
                </a:solidFill>
                <a:latin typeface="Palatino"/>
                <a:ea typeface="Palatino"/>
                <a:cs typeface="Palatino"/>
                <a:sym typeface="Palatino"/>
              </a:rPr>
              <a:t> before the morning tardy bell or during classroom end-of-day cleaning (or with teacher permission). </a:t>
            </a:r>
            <a:endParaRPr b="1" sz="2000">
              <a:solidFill>
                <a:srgbClr val="F1C232"/>
              </a:solidFill>
              <a:latin typeface="Palatino"/>
              <a:ea typeface="Palatino"/>
              <a:cs typeface="Palatino"/>
              <a:sym typeface="Palatino"/>
            </a:endParaRPr>
          </a:p>
          <a:p>
            <a:pPr indent="0" lvl="0" marL="0" rtl="0" algn="l">
              <a:lnSpc>
                <a:spcPct val="95000"/>
              </a:lnSpc>
              <a:spcBef>
                <a:spcPts val="1200"/>
              </a:spcBef>
              <a:spcAft>
                <a:spcPts val="0"/>
              </a:spcAft>
              <a:buNone/>
            </a:pPr>
            <a:r>
              <a:rPr b="1" lang="en" sz="2000">
                <a:solidFill>
                  <a:srgbClr val="F1C232"/>
                </a:solidFill>
                <a:latin typeface="Palatino"/>
                <a:ea typeface="Palatino"/>
                <a:cs typeface="Palatino"/>
                <a:sym typeface="Palatino"/>
              </a:rPr>
              <a:t>If you run out of sharpened pencils at your desk, use your hand sharpener or come get a new sharpened pencil from the jar (put your dull pencils in the labeled basket).</a:t>
            </a:r>
            <a:endParaRPr b="1" sz="2000">
              <a:solidFill>
                <a:srgbClr val="F1C232"/>
              </a:solidFill>
              <a:latin typeface="Palatino"/>
              <a:ea typeface="Palatino"/>
              <a:cs typeface="Palatino"/>
              <a:sym typeface="Palatino"/>
            </a:endParaRPr>
          </a:p>
          <a:p>
            <a:pPr indent="0" lvl="0" marL="0" rtl="0" algn="l">
              <a:lnSpc>
                <a:spcPct val="95000"/>
              </a:lnSpc>
              <a:spcBef>
                <a:spcPts val="1200"/>
              </a:spcBef>
              <a:spcAft>
                <a:spcPts val="0"/>
              </a:spcAft>
              <a:buNone/>
            </a:pPr>
            <a:r>
              <a:t/>
            </a:r>
            <a:endParaRPr b="1" sz="2000">
              <a:solidFill>
                <a:srgbClr val="F1C232"/>
              </a:solidFill>
              <a:latin typeface="Palatino"/>
              <a:ea typeface="Palatino"/>
              <a:cs typeface="Palatino"/>
              <a:sym typeface="Palatino"/>
            </a:endParaRPr>
          </a:p>
          <a:p>
            <a:pPr indent="0" lvl="0" marL="0" rtl="0" algn="l">
              <a:lnSpc>
                <a:spcPct val="95000"/>
              </a:lnSpc>
              <a:spcBef>
                <a:spcPts val="1200"/>
              </a:spcBef>
              <a:spcAft>
                <a:spcPts val="1200"/>
              </a:spcAft>
              <a:buNone/>
            </a:pPr>
            <a:r>
              <a:t/>
            </a:r>
            <a:endParaRPr b="1" sz="2000">
              <a:solidFill>
                <a:srgbClr val="F1C232"/>
              </a:solidFill>
              <a:latin typeface="Palatino"/>
              <a:ea typeface="Palatino"/>
              <a:cs typeface="Palatino"/>
              <a:sym typeface="Palatino"/>
            </a:endParaRPr>
          </a:p>
        </p:txBody>
      </p:sp>
      <p:pic>
        <p:nvPicPr>
          <p:cNvPr id="215" name="Google Shape;215;p28"/>
          <p:cNvPicPr preferRelativeResize="0"/>
          <p:nvPr/>
        </p:nvPicPr>
        <p:blipFill>
          <a:blip r:embed="rId3">
            <a:alphaModFix/>
          </a:blip>
          <a:stretch>
            <a:fillRect/>
          </a:stretch>
        </p:blipFill>
        <p:spPr>
          <a:xfrm>
            <a:off x="1998575" y="-2045350"/>
            <a:ext cx="51435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19" name="Shape 219"/>
        <p:cNvGrpSpPr/>
        <p:nvPr/>
      </p:nvGrpSpPr>
      <p:grpSpPr>
        <a:xfrm>
          <a:off x="0" y="0"/>
          <a:ext cx="0" cy="0"/>
          <a:chOff x="0" y="0"/>
          <a:chExt cx="0" cy="0"/>
        </a:xfrm>
      </p:grpSpPr>
      <p:sp>
        <p:nvSpPr>
          <p:cNvPr id="220" name="Google Shape;220;p29"/>
          <p:cNvSpPr txBox="1"/>
          <p:nvPr>
            <p:ph type="title"/>
          </p:nvPr>
        </p:nvSpPr>
        <p:spPr>
          <a:xfrm>
            <a:off x="311700" y="445025"/>
            <a:ext cx="6362100" cy="13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a:solidFill>
                  <a:srgbClr val="3C78D8"/>
                </a:solidFill>
                <a:latin typeface="Passion One"/>
                <a:ea typeface="Passion One"/>
                <a:cs typeface="Passion One"/>
                <a:sym typeface="Passion One"/>
              </a:rPr>
              <a:t>Asking Questions</a:t>
            </a:r>
            <a:endParaRPr b="1" sz="4020">
              <a:solidFill>
                <a:srgbClr val="3C78D8"/>
              </a:solidFill>
              <a:latin typeface="Passion One"/>
              <a:ea typeface="Passion One"/>
              <a:cs typeface="Passion One"/>
              <a:sym typeface="Passion One"/>
            </a:endParaRPr>
          </a:p>
        </p:txBody>
      </p:sp>
      <p:sp>
        <p:nvSpPr>
          <p:cNvPr id="221" name="Google Shape;221;p29"/>
          <p:cNvSpPr txBox="1"/>
          <p:nvPr>
            <p:ph idx="1" type="body"/>
          </p:nvPr>
        </p:nvSpPr>
        <p:spPr>
          <a:xfrm>
            <a:off x="311700" y="1733725"/>
            <a:ext cx="8209500" cy="2939100"/>
          </a:xfrm>
          <a:prstGeom prst="rect">
            <a:avLst/>
          </a:prstGeom>
        </p:spPr>
        <p:txBody>
          <a:bodyPr anchorCtr="0" anchor="t" bIns="91425" lIns="91425" spcFirstLastPara="1" rIns="91425" wrap="square" tIns="91425">
            <a:noAutofit/>
          </a:bodyPr>
          <a:lstStyle/>
          <a:p>
            <a:pPr indent="-355600" lvl="0" marL="457200" rtl="0" algn="l">
              <a:lnSpc>
                <a:spcPct val="10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Raise your hand and wait to be called on</a:t>
            </a:r>
            <a:endParaRPr b="1" sz="2000">
              <a:solidFill>
                <a:srgbClr val="3C78D8"/>
              </a:solidFill>
              <a:latin typeface="Palatino"/>
              <a:ea typeface="Palatino"/>
              <a:cs typeface="Palatino"/>
              <a:sym typeface="Palatino"/>
            </a:endParaRPr>
          </a:p>
          <a:p>
            <a:pPr indent="-355600" lvl="0" marL="457200" rtl="0" algn="l">
              <a:lnSpc>
                <a:spcPct val="10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If Mr. Scholz or Ms. Bakamis does not see your hand and you have been waiting for a bit, you may use a quiet voice to get the teacher’s attention  </a:t>
            </a:r>
            <a:endParaRPr b="1" sz="2000">
              <a:solidFill>
                <a:srgbClr val="3C78D8"/>
              </a:solidFill>
              <a:latin typeface="Palatino"/>
              <a:ea typeface="Palatino"/>
              <a:cs typeface="Palatino"/>
              <a:sym typeface="Palatino"/>
            </a:endParaRPr>
          </a:p>
          <a:p>
            <a:pPr indent="-355600" lvl="0" marL="457200" rtl="0" algn="l">
              <a:lnSpc>
                <a:spcPct val="105000"/>
              </a:lnSpc>
              <a:spcBef>
                <a:spcPts val="0"/>
              </a:spcBef>
              <a:spcAft>
                <a:spcPts val="0"/>
              </a:spcAft>
              <a:buClr>
                <a:srgbClr val="3C78D8"/>
              </a:buClr>
              <a:buSzPts val="2000"/>
              <a:buFont typeface="Palatino"/>
              <a:buChar char="●"/>
            </a:pPr>
            <a:r>
              <a:rPr b="1" lang="en" sz="2000">
                <a:solidFill>
                  <a:srgbClr val="3C78D8"/>
                </a:solidFill>
                <a:latin typeface="Palatino"/>
                <a:ea typeface="Palatino"/>
                <a:cs typeface="Palatino"/>
                <a:sym typeface="Palatino"/>
              </a:rPr>
              <a:t>If you have questions about ANYTHING, do not hesitate to ask. Always remember to also check your resources (printed instructions, SmartBoard, planner) to see if your question has been answered already 👍</a:t>
            </a:r>
            <a:endParaRPr b="1" i="1" sz="2000">
              <a:solidFill>
                <a:srgbClr val="3C78D8"/>
              </a:solidFill>
              <a:latin typeface="Palatino"/>
              <a:ea typeface="Palatino"/>
              <a:cs typeface="Palatino"/>
              <a:sym typeface="Palatino"/>
            </a:endParaRPr>
          </a:p>
          <a:p>
            <a:pPr indent="0" lvl="0" marL="0" rtl="0" algn="l">
              <a:lnSpc>
                <a:spcPct val="105000"/>
              </a:lnSpc>
              <a:spcBef>
                <a:spcPts val="1200"/>
              </a:spcBef>
              <a:spcAft>
                <a:spcPts val="1200"/>
              </a:spcAft>
              <a:buSzPts val="935"/>
              <a:buNone/>
            </a:pPr>
            <a:r>
              <a:t/>
            </a:r>
            <a:endParaRPr sz="2000">
              <a:solidFill>
                <a:schemeClr val="dk1"/>
              </a:solidFill>
              <a:latin typeface="Palatino"/>
              <a:ea typeface="Palatino"/>
              <a:cs typeface="Palatino"/>
              <a:sym typeface="Palatino"/>
            </a:endParaRPr>
          </a:p>
        </p:txBody>
      </p:sp>
      <p:pic>
        <p:nvPicPr>
          <p:cNvPr id="222" name="Google Shape;222;p29"/>
          <p:cNvPicPr preferRelativeResize="0"/>
          <p:nvPr/>
        </p:nvPicPr>
        <p:blipFill rotWithShape="1">
          <a:blip r:embed="rId3">
            <a:alphaModFix/>
          </a:blip>
          <a:srcRect b="0" l="12502" r="12495" t="0"/>
          <a:stretch/>
        </p:blipFill>
        <p:spPr>
          <a:xfrm>
            <a:off x="6568563" y="158713"/>
            <a:ext cx="1952625" cy="1952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226" name="Shape 226"/>
        <p:cNvGrpSpPr/>
        <p:nvPr/>
      </p:nvGrpSpPr>
      <p:grpSpPr>
        <a:xfrm>
          <a:off x="0" y="0"/>
          <a:ext cx="0" cy="0"/>
          <a:chOff x="0" y="0"/>
          <a:chExt cx="0" cy="0"/>
        </a:xfrm>
      </p:grpSpPr>
      <p:sp>
        <p:nvSpPr>
          <p:cNvPr id="227" name="Google Shape;227;p30"/>
          <p:cNvSpPr txBox="1"/>
          <p:nvPr>
            <p:ph type="title"/>
          </p:nvPr>
        </p:nvSpPr>
        <p:spPr>
          <a:xfrm>
            <a:off x="486250" y="190625"/>
            <a:ext cx="6970200" cy="138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F1C232"/>
                </a:solidFill>
                <a:latin typeface="Passion One"/>
                <a:ea typeface="Passion One"/>
                <a:cs typeface="Passion One"/>
                <a:sym typeface="Passion One"/>
              </a:rPr>
              <a:t>Turning in Work &amp; Graded Work Folders</a:t>
            </a:r>
            <a:endParaRPr sz="4020">
              <a:solidFill>
                <a:srgbClr val="F1C232"/>
              </a:solidFill>
              <a:latin typeface="Passion One"/>
              <a:ea typeface="Passion One"/>
              <a:cs typeface="Passion One"/>
              <a:sym typeface="Passion One"/>
            </a:endParaRPr>
          </a:p>
        </p:txBody>
      </p:sp>
      <p:sp>
        <p:nvSpPr>
          <p:cNvPr id="228" name="Google Shape;228;p30"/>
          <p:cNvSpPr txBox="1"/>
          <p:nvPr>
            <p:ph idx="1" type="body"/>
          </p:nvPr>
        </p:nvSpPr>
        <p:spPr>
          <a:xfrm>
            <a:off x="196800" y="1794500"/>
            <a:ext cx="8750400" cy="2740500"/>
          </a:xfrm>
          <a:prstGeom prst="rect">
            <a:avLst/>
          </a:prstGeom>
        </p:spPr>
        <p:txBody>
          <a:bodyPr anchorCtr="0" anchor="t" bIns="91425" lIns="91425" spcFirstLastPara="1" rIns="91425" wrap="square" tIns="91425">
            <a:noAutofit/>
          </a:bodyPr>
          <a:lstStyle/>
          <a:p>
            <a:pPr indent="-355600" lvl="0" marL="457200" rtl="0" algn="l">
              <a:lnSpc>
                <a:spcPct val="105000"/>
              </a:lnSpc>
              <a:spcBef>
                <a:spcPts val="0"/>
              </a:spcBef>
              <a:spcAft>
                <a:spcPts val="0"/>
              </a:spcAft>
              <a:buClr>
                <a:srgbClr val="F1C232"/>
              </a:buClr>
              <a:buSzPts val="2000"/>
              <a:buFont typeface="Palatino"/>
              <a:buChar char="●"/>
            </a:pPr>
            <a:r>
              <a:rPr lang="en" sz="2000">
                <a:solidFill>
                  <a:srgbClr val="F1C232"/>
                </a:solidFill>
                <a:latin typeface="Palatino"/>
                <a:ea typeface="Palatino"/>
                <a:cs typeface="Palatino"/>
                <a:sym typeface="Palatino"/>
              </a:rPr>
              <a:t>We have a slot in our turn-in box for each collected assignment.</a:t>
            </a:r>
            <a:endParaRPr sz="2000">
              <a:solidFill>
                <a:srgbClr val="F1C232"/>
              </a:solidFill>
              <a:latin typeface="Palatino"/>
              <a:ea typeface="Palatino"/>
              <a:cs typeface="Palatino"/>
              <a:sym typeface="Palatino"/>
            </a:endParaRPr>
          </a:p>
          <a:p>
            <a:pPr indent="-355600" lvl="0" marL="457200" rtl="0" algn="l">
              <a:lnSpc>
                <a:spcPct val="105000"/>
              </a:lnSpc>
              <a:spcBef>
                <a:spcPts val="0"/>
              </a:spcBef>
              <a:spcAft>
                <a:spcPts val="0"/>
              </a:spcAft>
              <a:buClr>
                <a:srgbClr val="F1C232"/>
              </a:buClr>
              <a:buSzPts val="2000"/>
              <a:buFont typeface="Palatino"/>
              <a:buChar char="●"/>
            </a:pPr>
            <a:r>
              <a:rPr lang="en" sz="2000">
                <a:solidFill>
                  <a:srgbClr val="F1C232"/>
                </a:solidFill>
                <a:latin typeface="Palatino"/>
                <a:ea typeface="Palatino"/>
                <a:cs typeface="Palatino"/>
                <a:sym typeface="Palatino"/>
              </a:rPr>
              <a:t>Check the whiteboard for the correct slot, submit completed work there.</a:t>
            </a:r>
            <a:endParaRPr sz="2000">
              <a:solidFill>
                <a:srgbClr val="F1C232"/>
              </a:solidFill>
              <a:latin typeface="Palatino"/>
              <a:ea typeface="Palatino"/>
              <a:cs typeface="Palatino"/>
              <a:sym typeface="Palatino"/>
            </a:endParaRPr>
          </a:p>
          <a:p>
            <a:pPr indent="-355600" lvl="0" marL="457200" rtl="0" algn="l">
              <a:lnSpc>
                <a:spcPct val="105000"/>
              </a:lnSpc>
              <a:spcBef>
                <a:spcPts val="0"/>
              </a:spcBef>
              <a:spcAft>
                <a:spcPts val="0"/>
              </a:spcAft>
              <a:buClr>
                <a:srgbClr val="F1C232"/>
              </a:buClr>
              <a:buSzPts val="2000"/>
              <a:buFont typeface="Palatino"/>
              <a:buChar char="●"/>
            </a:pPr>
            <a:r>
              <a:rPr lang="en" sz="2000">
                <a:solidFill>
                  <a:srgbClr val="F1C232"/>
                </a:solidFill>
                <a:latin typeface="Palatino"/>
                <a:ea typeface="Palatino"/>
                <a:cs typeface="Palatino"/>
                <a:sym typeface="Palatino"/>
              </a:rPr>
              <a:t>After teacher review, the work will either be returned to you (tests/quizzes) for you to add to your graded work folder in the back of the room, or the teacher will add it to your graded work folder directly.</a:t>
            </a:r>
            <a:endParaRPr sz="2000">
              <a:solidFill>
                <a:srgbClr val="F1C232"/>
              </a:solidFill>
              <a:latin typeface="Palatino"/>
              <a:ea typeface="Palatino"/>
              <a:cs typeface="Palatino"/>
              <a:sym typeface="Palatino"/>
            </a:endParaRPr>
          </a:p>
          <a:p>
            <a:pPr indent="-355600" lvl="0" marL="457200" rtl="0" algn="l">
              <a:lnSpc>
                <a:spcPct val="105000"/>
              </a:lnSpc>
              <a:spcBef>
                <a:spcPts val="0"/>
              </a:spcBef>
              <a:spcAft>
                <a:spcPts val="0"/>
              </a:spcAft>
              <a:buClr>
                <a:srgbClr val="F1C232"/>
              </a:buClr>
              <a:buSzPts val="2000"/>
              <a:buFont typeface="Palatino"/>
              <a:buChar char="●"/>
            </a:pPr>
            <a:r>
              <a:rPr lang="en" sz="2000">
                <a:solidFill>
                  <a:srgbClr val="F1C232"/>
                </a:solidFill>
                <a:latin typeface="Palatino"/>
                <a:ea typeface="Palatino"/>
                <a:cs typeface="Palatino"/>
                <a:sym typeface="Palatino"/>
              </a:rPr>
              <a:t>About once a month, the graded work folder will be sent home with you. Please review it with your adults, remove the graded work, have your adult sign on the signature line, and return it the following week.</a:t>
            </a:r>
            <a:endParaRPr sz="2000">
              <a:solidFill>
                <a:srgbClr val="F1C232"/>
              </a:solidFill>
              <a:latin typeface="Palatino"/>
              <a:ea typeface="Palatino"/>
              <a:cs typeface="Palatino"/>
              <a:sym typeface="Palatino"/>
            </a:endParaRPr>
          </a:p>
        </p:txBody>
      </p:sp>
      <p:pic>
        <p:nvPicPr>
          <p:cNvPr id="229" name="Google Shape;229;p30"/>
          <p:cNvPicPr preferRelativeResize="0"/>
          <p:nvPr/>
        </p:nvPicPr>
        <p:blipFill rotWithShape="1">
          <a:blip r:embed="rId3">
            <a:alphaModFix/>
          </a:blip>
          <a:srcRect b="0" l="0" r="0" t="0"/>
          <a:stretch/>
        </p:blipFill>
        <p:spPr>
          <a:xfrm>
            <a:off x="7456453" y="303747"/>
            <a:ext cx="1490749" cy="1490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33" name="Shape 233"/>
        <p:cNvGrpSpPr/>
        <p:nvPr/>
      </p:nvGrpSpPr>
      <p:grpSpPr>
        <a:xfrm>
          <a:off x="0" y="0"/>
          <a:ext cx="0" cy="0"/>
          <a:chOff x="0" y="0"/>
          <a:chExt cx="0" cy="0"/>
        </a:xfrm>
      </p:grpSpPr>
      <p:sp>
        <p:nvSpPr>
          <p:cNvPr id="234" name="Google Shape;234;p31"/>
          <p:cNvSpPr txBox="1"/>
          <p:nvPr>
            <p:ph type="title"/>
          </p:nvPr>
        </p:nvSpPr>
        <p:spPr>
          <a:xfrm>
            <a:off x="608400" y="76325"/>
            <a:ext cx="8223900" cy="75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4020">
                <a:solidFill>
                  <a:srgbClr val="3C78D8"/>
                </a:solidFill>
                <a:latin typeface="Passion One"/>
                <a:ea typeface="Passion One"/>
                <a:cs typeface="Passion One"/>
                <a:sym typeface="Passion One"/>
              </a:rPr>
              <a:t>Lunchroom Essential Agreements</a:t>
            </a:r>
            <a:endParaRPr b="1" sz="4020">
              <a:solidFill>
                <a:srgbClr val="3C78D8"/>
              </a:solidFill>
              <a:latin typeface="Passion One"/>
              <a:ea typeface="Passion One"/>
              <a:cs typeface="Passion One"/>
              <a:sym typeface="Passion One"/>
            </a:endParaRPr>
          </a:p>
        </p:txBody>
      </p:sp>
      <p:sp>
        <p:nvSpPr>
          <p:cNvPr id="235" name="Google Shape;235;p31"/>
          <p:cNvSpPr txBox="1"/>
          <p:nvPr>
            <p:ph idx="1" type="body"/>
          </p:nvPr>
        </p:nvSpPr>
        <p:spPr>
          <a:xfrm>
            <a:off x="110625" y="921775"/>
            <a:ext cx="8904300" cy="42216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3C78D8"/>
              </a:buClr>
              <a:buSzPts val="1900"/>
              <a:buFont typeface="Palatino"/>
              <a:buAutoNum type="arabicPeriod"/>
            </a:pPr>
            <a:r>
              <a:rPr b="1" lang="en" sz="1900">
                <a:solidFill>
                  <a:srgbClr val="3C78D8"/>
                </a:solidFill>
                <a:latin typeface="Palatino"/>
                <a:ea typeface="Palatino"/>
                <a:cs typeface="Palatino"/>
                <a:sym typeface="Palatino"/>
              </a:rPr>
              <a:t>Pick up milk &amp; hot lunch right away when you are dismissed from your table.</a:t>
            </a:r>
            <a:endParaRPr b="1" sz="1900">
              <a:solidFill>
                <a:srgbClr val="3C78D8"/>
              </a:solidFill>
              <a:latin typeface="Palatino"/>
              <a:ea typeface="Palatino"/>
              <a:cs typeface="Palatino"/>
              <a:sym typeface="Palatino"/>
            </a:endParaRPr>
          </a:p>
          <a:p>
            <a:pPr indent="-349250" lvl="0" marL="457200" rtl="0" algn="l">
              <a:spcBef>
                <a:spcPts val="0"/>
              </a:spcBef>
              <a:spcAft>
                <a:spcPts val="0"/>
              </a:spcAft>
              <a:buClr>
                <a:srgbClr val="3C78D8"/>
              </a:buClr>
              <a:buSzPts val="1900"/>
              <a:buFont typeface="Palatino"/>
              <a:buAutoNum type="arabicPeriod"/>
            </a:pPr>
            <a:r>
              <a:rPr b="1" lang="en" sz="1900">
                <a:solidFill>
                  <a:srgbClr val="3C78D8"/>
                </a:solidFill>
                <a:latin typeface="Palatino"/>
                <a:ea typeface="Palatino"/>
                <a:cs typeface="Palatino"/>
                <a:sym typeface="Palatino"/>
              </a:rPr>
              <a:t>Wait quietly in the lunch line without touching/bothering others</a:t>
            </a:r>
            <a:endParaRPr b="1" sz="1900">
              <a:solidFill>
                <a:srgbClr val="3C78D8"/>
              </a:solidFill>
              <a:latin typeface="Palatino"/>
              <a:ea typeface="Palatino"/>
              <a:cs typeface="Palatino"/>
              <a:sym typeface="Palatino"/>
            </a:endParaRPr>
          </a:p>
          <a:p>
            <a:pPr indent="-349250" lvl="0" marL="457200" rtl="0" algn="l">
              <a:spcBef>
                <a:spcPts val="0"/>
              </a:spcBef>
              <a:spcAft>
                <a:spcPts val="0"/>
              </a:spcAft>
              <a:buClr>
                <a:srgbClr val="3C78D8"/>
              </a:buClr>
              <a:buSzPts val="1900"/>
              <a:buFont typeface="Palatino"/>
              <a:buAutoNum type="arabicPeriod"/>
            </a:pPr>
            <a:r>
              <a:rPr b="1" lang="en" sz="1900">
                <a:solidFill>
                  <a:srgbClr val="3C78D8"/>
                </a:solidFill>
                <a:latin typeface="Palatino"/>
                <a:ea typeface="Palatino"/>
                <a:cs typeface="Palatino"/>
                <a:sym typeface="Palatino"/>
              </a:rPr>
              <a:t>Finished eating:</a:t>
            </a:r>
            <a:endParaRPr b="1" sz="1900">
              <a:solidFill>
                <a:srgbClr val="3C78D8"/>
              </a:solidFill>
              <a:latin typeface="Palatino"/>
              <a:ea typeface="Palatino"/>
              <a:cs typeface="Palatino"/>
              <a:sym typeface="Palatino"/>
            </a:endParaRPr>
          </a:p>
          <a:p>
            <a:pPr indent="-349250" lvl="0" marL="914400" rtl="0" algn="l">
              <a:spcBef>
                <a:spcPts val="0"/>
              </a:spcBef>
              <a:spcAft>
                <a:spcPts val="0"/>
              </a:spcAft>
              <a:buClr>
                <a:srgbClr val="3C78D8"/>
              </a:buClr>
              <a:buSzPts val="1900"/>
              <a:buFont typeface="Palatino"/>
              <a:buChar char="-"/>
            </a:pPr>
            <a:r>
              <a:rPr b="1" lang="en" sz="1900">
                <a:solidFill>
                  <a:srgbClr val="3C78D8"/>
                </a:solidFill>
                <a:latin typeface="Palatino"/>
                <a:ea typeface="Palatino"/>
                <a:cs typeface="Palatino"/>
                <a:sym typeface="Palatino"/>
              </a:rPr>
              <a:t>Stay seated until dismissed &amp; talk quietly with your neighbors</a:t>
            </a:r>
            <a:endParaRPr b="1" sz="1900">
              <a:solidFill>
                <a:srgbClr val="3C78D8"/>
              </a:solidFill>
              <a:latin typeface="Palatino"/>
              <a:ea typeface="Palatino"/>
              <a:cs typeface="Palatino"/>
              <a:sym typeface="Palatino"/>
            </a:endParaRPr>
          </a:p>
          <a:p>
            <a:pPr indent="-349250" lvl="0" marL="914400" rtl="0" algn="l">
              <a:spcBef>
                <a:spcPts val="0"/>
              </a:spcBef>
              <a:spcAft>
                <a:spcPts val="0"/>
              </a:spcAft>
              <a:buClr>
                <a:srgbClr val="3C78D8"/>
              </a:buClr>
              <a:buSzPts val="1900"/>
              <a:buFont typeface="Palatino"/>
              <a:buChar char="-"/>
            </a:pPr>
            <a:r>
              <a:rPr b="1" lang="en" sz="1900">
                <a:solidFill>
                  <a:srgbClr val="3C78D8"/>
                </a:solidFill>
                <a:latin typeface="Palatino"/>
                <a:ea typeface="Palatino"/>
                <a:cs typeface="Palatino"/>
                <a:sym typeface="Palatino"/>
              </a:rPr>
              <a:t>Sort your trash from lunch into compost, recycle, and garbage</a:t>
            </a:r>
            <a:endParaRPr b="1" sz="1900">
              <a:solidFill>
                <a:srgbClr val="3C78D8"/>
              </a:solidFill>
              <a:latin typeface="Palatino"/>
              <a:ea typeface="Palatino"/>
              <a:cs typeface="Palatino"/>
              <a:sym typeface="Palatino"/>
            </a:endParaRPr>
          </a:p>
          <a:p>
            <a:pPr indent="-349250" lvl="0" marL="457200" rtl="0" algn="l">
              <a:spcBef>
                <a:spcPts val="0"/>
              </a:spcBef>
              <a:spcAft>
                <a:spcPts val="0"/>
              </a:spcAft>
              <a:buClr>
                <a:srgbClr val="3C78D8"/>
              </a:buClr>
              <a:buSzPts val="1900"/>
              <a:buFont typeface="Palatino"/>
              <a:buAutoNum type="arabicPeriod"/>
            </a:pPr>
            <a:r>
              <a:rPr b="1" lang="en" sz="1900">
                <a:solidFill>
                  <a:srgbClr val="3C78D8"/>
                </a:solidFill>
                <a:latin typeface="Palatino"/>
                <a:ea typeface="Palatino"/>
                <a:cs typeface="Palatino"/>
                <a:sym typeface="Palatino"/>
              </a:rPr>
              <a:t>Always use quiet voices &amp; always WALK!</a:t>
            </a:r>
            <a:endParaRPr b="1" sz="1900">
              <a:solidFill>
                <a:srgbClr val="3C78D8"/>
              </a:solidFill>
              <a:latin typeface="Palatino"/>
              <a:ea typeface="Palatino"/>
              <a:cs typeface="Palatino"/>
              <a:sym typeface="Palatino"/>
            </a:endParaRPr>
          </a:p>
          <a:p>
            <a:pPr indent="-349250" lvl="0" marL="457200" rtl="0" algn="l">
              <a:spcBef>
                <a:spcPts val="0"/>
              </a:spcBef>
              <a:spcAft>
                <a:spcPts val="0"/>
              </a:spcAft>
              <a:buClr>
                <a:srgbClr val="3C78D8"/>
              </a:buClr>
              <a:buSzPts val="1900"/>
              <a:buFont typeface="Palatino"/>
              <a:buAutoNum type="arabicPeriod"/>
            </a:pPr>
            <a:r>
              <a:rPr b="1" lang="en" sz="1900">
                <a:solidFill>
                  <a:srgbClr val="3C78D8"/>
                </a:solidFill>
                <a:latin typeface="Palatino"/>
                <a:ea typeface="Palatino"/>
                <a:cs typeface="Palatino"/>
                <a:sym typeface="Palatino"/>
              </a:rPr>
              <a:t>If you need help, raise your hand &amp; wait for an adult.</a:t>
            </a:r>
            <a:endParaRPr b="1" sz="1900">
              <a:solidFill>
                <a:srgbClr val="3C78D8"/>
              </a:solidFill>
              <a:latin typeface="Palatino"/>
              <a:ea typeface="Palatino"/>
              <a:cs typeface="Palatino"/>
              <a:sym typeface="Palatino"/>
            </a:endParaRPr>
          </a:p>
          <a:p>
            <a:pPr indent="-349250" lvl="0" marL="457200" rtl="0" algn="l">
              <a:spcBef>
                <a:spcPts val="0"/>
              </a:spcBef>
              <a:spcAft>
                <a:spcPts val="0"/>
              </a:spcAft>
              <a:buClr>
                <a:srgbClr val="3C78D8"/>
              </a:buClr>
              <a:buSzPts val="1900"/>
              <a:buFont typeface="Palatino"/>
              <a:buAutoNum type="arabicPeriod"/>
            </a:pPr>
            <a:r>
              <a:rPr b="1" lang="en" sz="1900">
                <a:solidFill>
                  <a:srgbClr val="3C78D8"/>
                </a:solidFill>
                <a:latin typeface="Palatino"/>
                <a:ea typeface="Palatino"/>
                <a:cs typeface="Palatino"/>
                <a:sym typeface="Palatino"/>
              </a:rPr>
              <a:t>Teachers are watching for the QUIETEST table to dismiss first.</a:t>
            </a:r>
            <a:endParaRPr b="1" sz="1900">
              <a:solidFill>
                <a:srgbClr val="3C78D8"/>
              </a:solidFill>
              <a:latin typeface="Palatino"/>
              <a:ea typeface="Palatino"/>
              <a:cs typeface="Palatino"/>
              <a:sym typeface="Palatino"/>
            </a:endParaRPr>
          </a:p>
          <a:p>
            <a:pPr indent="-349250" lvl="0" marL="457200" rtl="0" algn="l">
              <a:spcBef>
                <a:spcPts val="0"/>
              </a:spcBef>
              <a:spcAft>
                <a:spcPts val="0"/>
              </a:spcAft>
              <a:buClr>
                <a:srgbClr val="3C78D8"/>
              </a:buClr>
              <a:buSzPts val="1900"/>
              <a:buFont typeface="Palatino"/>
              <a:buAutoNum type="arabicPeriod"/>
            </a:pPr>
            <a:r>
              <a:rPr b="1" lang="en" sz="1900">
                <a:solidFill>
                  <a:srgbClr val="3C78D8"/>
                </a:solidFill>
                <a:latin typeface="Palatino"/>
                <a:ea typeface="Palatino"/>
                <a:cs typeface="Palatino"/>
                <a:sym typeface="Palatino"/>
              </a:rPr>
              <a:t>When your table is quiet they will be told to go to the Green Team. Return to your table and wash/wipe it down while everyone else checks the floor underneath. Wait until you are dismissed to recess.</a:t>
            </a:r>
            <a:endParaRPr b="1" sz="1900">
              <a:solidFill>
                <a:srgbClr val="3C78D8"/>
              </a:solidFill>
              <a:latin typeface="Palatino"/>
              <a:ea typeface="Palatino"/>
              <a:cs typeface="Palatino"/>
              <a:sym typeface="Palati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61" name="Shape 61"/>
        <p:cNvGrpSpPr/>
        <p:nvPr/>
      </p:nvGrpSpPr>
      <p:grpSpPr>
        <a:xfrm>
          <a:off x="0" y="0"/>
          <a:ext cx="0" cy="0"/>
          <a:chOff x="0" y="0"/>
          <a:chExt cx="0" cy="0"/>
        </a:xfrm>
      </p:grpSpPr>
      <p:sp>
        <p:nvSpPr>
          <p:cNvPr id="62" name="Google Shape;62;p14"/>
          <p:cNvSpPr txBox="1"/>
          <p:nvPr>
            <p:ph idx="4294967295" type="title"/>
          </p:nvPr>
        </p:nvSpPr>
        <p:spPr>
          <a:xfrm>
            <a:off x="819150" y="500590"/>
            <a:ext cx="7505700" cy="12996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0000FF"/>
                </a:solidFill>
                <a:latin typeface="Palatino"/>
                <a:ea typeface="Palatino"/>
                <a:cs typeface="Palatino"/>
                <a:sym typeface="Palatino"/>
              </a:rPr>
              <a:t>We will begin each day with Prayer</a:t>
            </a:r>
            <a:endParaRPr b="1" sz="4000">
              <a:solidFill>
                <a:srgbClr val="0000FF"/>
              </a:solidFill>
              <a:latin typeface="Palatino"/>
              <a:ea typeface="Palatino"/>
              <a:cs typeface="Palatino"/>
              <a:sym typeface="Palatino"/>
            </a:endParaRPr>
          </a:p>
          <a:p>
            <a:pPr indent="0" lvl="0" marL="0" rtl="0" algn="ctr">
              <a:spcBef>
                <a:spcPts val="0"/>
              </a:spcBef>
              <a:spcAft>
                <a:spcPts val="0"/>
              </a:spcAft>
              <a:buNone/>
            </a:pPr>
            <a:r>
              <a:t/>
            </a:r>
            <a:endParaRPr sz="4000">
              <a:solidFill>
                <a:srgbClr val="0000FF"/>
              </a:solidFill>
              <a:latin typeface="Palatino"/>
              <a:ea typeface="Palatino"/>
              <a:cs typeface="Palatino"/>
              <a:sym typeface="Palatino"/>
            </a:endParaRPr>
          </a:p>
        </p:txBody>
      </p:sp>
      <p:sp>
        <p:nvSpPr>
          <p:cNvPr id="63" name="Google Shape;63;p14"/>
          <p:cNvSpPr txBox="1"/>
          <p:nvPr>
            <p:ph idx="4294967295" type="body"/>
          </p:nvPr>
        </p:nvSpPr>
        <p:spPr>
          <a:xfrm>
            <a:off x="819150" y="1830038"/>
            <a:ext cx="7505700" cy="1438200"/>
          </a:xfrm>
          <a:prstGeom prst="rect">
            <a:avLst/>
          </a:prstGeom>
          <a:noFill/>
        </p:spPr>
        <p:txBody>
          <a:bodyPr anchorCtr="0" anchor="t" bIns="91425" lIns="91425" spcFirstLastPara="1" rIns="91425" wrap="square" tIns="91425">
            <a:normAutofit fontScale="85000" lnSpcReduction="20000"/>
          </a:bodyPr>
          <a:lstStyle/>
          <a:p>
            <a:pPr indent="-358140" lvl="0" marL="457200" rtl="0" algn="l">
              <a:spcBef>
                <a:spcPts val="0"/>
              </a:spcBef>
              <a:spcAft>
                <a:spcPts val="0"/>
              </a:spcAft>
              <a:buClr>
                <a:srgbClr val="0000FF"/>
              </a:buClr>
              <a:buSzPct val="100000"/>
              <a:buFont typeface="Palatino"/>
              <a:buChar char="●"/>
            </a:pPr>
            <a:r>
              <a:rPr lang="en" sz="2400">
                <a:solidFill>
                  <a:srgbClr val="0000FF"/>
                </a:solidFill>
                <a:latin typeface="Palatino"/>
                <a:ea typeface="Palatino"/>
                <a:cs typeface="Palatino"/>
                <a:sym typeface="Palatino"/>
              </a:rPr>
              <a:t>This week I will lead prayer, next week I will ask a student to lead each day. </a:t>
            </a:r>
            <a:endParaRPr sz="2400">
              <a:solidFill>
                <a:srgbClr val="0000FF"/>
              </a:solidFill>
              <a:latin typeface="Palatino"/>
              <a:ea typeface="Palatino"/>
              <a:cs typeface="Palatino"/>
              <a:sym typeface="Palatino"/>
            </a:endParaRPr>
          </a:p>
          <a:p>
            <a:pPr indent="-358140" lvl="0" marL="457200" rtl="0" algn="l">
              <a:spcBef>
                <a:spcPts val="0"/>
              </a:spcBef>
              <a:spcAft>
                <a:spcPts val="0"/>
              </a:spcAft>
              <a:buClr>
                <a:srgbClr val="0000FF"/>
              </a:buClr>
              <a:buSzPct val="100000"/>
              <a:buFont typeface="Palatino"/>
              <a:buChar char="●"/>
            </a:pPr>
            <a:r>
              <a:rPr lang="en" sz="2400">
                <a:solidFill>
                  <a:srgbClr val="0000FF"/>
                </a:solidFill>
                <a:latin typeface="Palatino"/>
                <a:ea typeface="Palatino"/>
                <a:cs typeface="Palatino"/>
                <a:sym typeface="Palatino"/>
              </a:rPr>
              <a:t>Prayer for the beginning of school </a:t>
            </a:r>
            <a:endParaRPr sz="2400">
              <a:solidFill>
                <a:srgbClr val="0000FF"/>
              </a:solidFill>
              <a:latin typeface="Palatino"/>
              <a:ea typeface="Palatino"/>
              <a:cs typeface="Palatino"/>
              <a:sym typeface="Palatino"/>
            </a:endParaRPr>
          </a:p>
          <a:p>
            <a:pPr indent="-358140" lvl="0" marL="457200" rtl="0" algn="l">
              <a:spcBef>
                <a:spcPts val="0"/>
              </a:spcBef>
              <a:spcAft>
                <a:spcPts val="0"/>
              </a:spcAft>
              <a:buClr>
                <a:srgbClr val="0000FF"/>
              </a:buClr>
              <a:buSzPct val="100000"/>
              <a:buFont typeface="Palatino"/>
              <a:buChar char="●"/>
            </a:pPr>
            <a:r>
              <a:rPr lang="en" sz="2400">
                <a:solidFill>
                  <a:srgbClr val="0000FF"/>
                </a:solidFill>
                <a:latin typeface="Palatino"/>
                <a:ea typeface="Palatino"/>
                <a:cs typeface="Palatino"/>
                <a:sym typeface="Palatino"/>
              </a:rPr>
              <a:t>Who shall we pray for today? </a:t>
            </a:r>
            <a:endParaRPr sz="2400">
              <a:latin typeface="Palatino"/>
              <a:ea typeface="Palatino"/>
              <a:cs typeface="Palatino"/>
              <a:sym typeface="Palatino"/>
            </a:endParaRPr>
          </a:p>
        </p:txBody>
      </p:sp>
      <p:pic>
        <p:nvPicPr>
          <p:cNvPr descr="Bitmoji Image" id="64" name="Google Shape;64;p14"/>
          <p:cNvPicPr preferRelativeResize="0"/>
          <p:nvPr/>
        </p:nvPicPr>
        <p:blipFill>
          <a:blip r:embed="rId3">
            <a:alphaModFix/>
          </a:blip>
          <a:stretch>
            <a:fillRect/>
          </a:stretch>
        </p:blipFill>
        <p:spPr>
          <a:xfrm>
            <a:off x="2593025" y="3268238"/>
            <a:ext cx="1731568" cy="1740319"/>
          </a:xfrm>
          <a:prstGeom prst="rect">
            <a:avLst/>
          </a:prstGeom>
          <a:noFill/>
          <a:ln>
            <a:noFill/>
          </a:ln>
        </p:spPr>
      </p:pic>
      <p:pic>
        <p:nvPicPr>
          <p:cNvPr descr="Bitmoji Image" id="65" name="Google Shape;65;p14"/>
          <p:cNvPicPr preferRelativeResize="0"/>
          <p:nvPr/>
        </p:nvPicPr>
        <p:blipFill>
          <a:blip r:embed="rId4">
            <a:alphaModFix/>
          </a:blip>
          <a:stretch>
            <a:fillRect/>
          </a:stretch>
        </p:blipFill>
        <p:spPr>
          <a:xfrm>
            <a:off x="4901775" y="3138384"/>
            <a:ext cx="2000026" cy="2000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239" name="Shape 239"/>
        <p:cNvGrpSpPr/>
        <p:nvPr/>
      </p:nvGrpSpPr>
      <p:grpSpPr>
        <a:xfrm>
          <a:off x="0" y="0"/>
          <a:ext cx="0" cy="0"/>
          <a:chOff x="0" y="0"/>
          <a:chExt cx="0" cy="0"/>
        </a:xfrm>
      </p:grpSpPr>
      <p:sp>
        <p:nvSpPr>
          <p:cNvPr id="240" name="Google Shape;240;p32"/>
          <p:cNvSpPr txBox="1"/>
          <p:nvPr>
            <p:ph type="title"/>
          </p:nvPr>
        </p:nvSpPr>
        <p:spPr>
          <a:xfrm>
            <a:off x="377100" y="129025"/>
            <a:ext cx="8389800" cy="82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F1C232"/>
                </a:solidFill>
                <a:latin typeface="Passion One"/>
                <a:ea typeface="Passion One"/>
                <a:cs typeface="Passion One"/>
                <a:sym typeface="Passion One"/>
              </a:rPr>
              <a:t>Emergency Procedures</a:t>
            </a:r>
            <a:endParaRPr sz="4020">
              <a:solidFill>
                <a:srgbClr val="F1C232"/>
              </a:solidFill>
              <a:latin typeface="Passion One"/>
              <a:ea typeface="Passion One"/>
              <a:cs typeface="Passion One"/>
              <a:sym typeface="Passion One"/>
            </a:endParaRPr>
          </a:p>
          <a:p>
            <a:pPr indent="0" lvl="0" marL="0" rtl="0" algn="ctr">
              <a:spcBef>
                <a:spcPts val="0"/>
              </a:spcBef>
              <a:spcAft>
                <a:spcPts val="0"/>
              </a:spcAft>
              <a:buSzPts val="990"/>
              <a:buNone/>
            </a:pPr>
            <a:r>
              <a:rPr lang="en" sz="4020">
                <a:solidFill>
                  <a:srgbClr val="F1C232"/>
                </a:solidFill>
                <a:latin typeface="Passion One"/>
                <a:ea typeface="Passion One"/>
                <a:cs typeface="Passion One"/>
                <a:sym typeface="Passion One"/>
              </a:rPr>
              <a:t>Fire Drills</a:t>
            </a:r>
            <a:endParaRPr sz="4020">
              <a:solidFill>
                <a:srgbClr val="F1C232"/>
              </a:solidFill>
              <a:latin typeface="Passion One"/>
              <a:ea typeface="Passion One"/>
              <a:cs typeface="Passion One"/>
              <a:sym typeface="Passion One"/>
            </a:endParaRPr>
          </a:p>
        </p:txBody>
      </p:sp>
      <p:sp>
        <p:nvSpPr>
          <p:cNvPr id="241" name="Google Shape;241;p32"/>
          <p:cNvSpPr txBox="1"/>
          <p:nvPr>
            <p:ph idx="1" type="body"/>
          </p:nvPr>
        </p:nvSpPr>
        <p:spPr>
          <a:xfrm>
            <a:off x="311700" y="2571750"/>
            <a:ext cx="8520600" cy="2202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b="1" lang="en" sz="2000">
                <a:solidFill>
                  <a:srgbClr val="F1C232"/>
                </a:solidFill>
                <a:latin typeface="Palatino"/>
                <a:ea typeface="Palatino"/>
                <a:cs typeface="Palatino"/>
                <a:sym typeface="Palatino"/>
              </a:rPr>
              <a:t>There should be </a:t>
            </a:r>
            <a:r>
              <a:rPr b="1" lang="en" sz="2000">
                <a:solidFill>
                  <a:srgbClr val="F1C232"/>
                </a:solidFill>
                <a:latin typeface="Palatino"/>
                <a:ea typeface="Palatino"/>
                <a:cs typeface="Palatino"/>
                <a:sym typeface="Palatino"/>
              </a:rPr>
              <a:t>unannounced</a:t>
            </a:r>
            <a:r>
              <a:rPr b="1" lang="en" sz="2000">
                <a:solidFill>
                  <a:srgbClr val="F1C232"/>
                </a:solidFill>
                <a:latin typeface="Palatino"/>
                <a:ea typeface="Palatino"/>
                <a:cs typeface="Palatino"/>
                <a:sym typeface="Palatino"/>
              </a:rPr>
              <a:t> school-wide fire drills approximately once a month. No matter where you are in the building, exit quickly and SILENTLY. If you are in our classroom, exit down the stairs we use at recess. ALWAYS go directly to our marked spot (our room # - 204 Bakamis &amp; 207 Scholz) on the blacktop and line up in number order. Once your teacher arrives he/she will count you off. Please wait in line SILENTLY until the all clear is given. </a:t>
            </a:r>
            <a:endParaRPr b="1" sz="2000">
              <a:solidFill>
                <a:srgbClr val="F1C232"/>
              </a:solidFill>
              <a:latin typeface="Palatino"/>
              <a:ea typeface="Palatino"/>
              <a:cs typeface="Palatino"/>
              <a:sym typeface="Palatino"/>
            </a:endParaRPr>
          </a:p>
        </p:txBody>
      </p:sp>
      <p:pic>
        <p:nvPicPr>
          <p:cNvPr descr="Plastic FIRE EXIT, Fire Exit, English, Exit Sign | RS" id="242" name="Google Shape;242;p32"/>
          <p:cNvPicPr preferRelativeResize="0"/>
          <p:nvPr/>
        </p:nvPicPr>
        <p:blipFill rotWithShape="1">
          <a:blip r:embed="rId3">
            <a:alphaModFix/>
          </a:blip>
          <a:srcRect b="18774" l="0" r="0" t="19588"/>
          <a:stretch/>
        </p:blipFill>
        <p:spPr>
          <a:xfrm>
            <a:off x="3152775" y="1585450"/>
            <a:ext cx="2838450" cy="986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246" name="Shape 246"/>
        <p:cNvGrpSpPr/>
        <p:nvPr/>
      </p:nvGrpSpPr>
      <p:grpSpPr>
        <a:xfrm>
          <a:off x="0" y="0"/>
          <a:ext cx="0" cy="0"/>
          <a:chOff x="0" y="0"/>
          <a:chExt cx="0" cy="0"/>
        </a:xfrm>
      </p:grpSpPr>
      <p:sp>
        <p:nvSpPr>
          <p:cNvPr id="247" name="Google Shape;247;p33"/>
          <p:cNvSpPr txBox="1"/>
          <p:nvPr>
            <p:ph type="title"/>
          </p:nvPr>
        </p:nvSpPr>
        <p:spPr>
          <a:xfrm>
            <a:off x="377100" y="129025"/>
            <a:ext cx="8389800" cy="82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highlight>
                  <a:srgbClr val="F1C232"/>
                </a:highlight>
                <a:latin typeface="Passion One"/>
                <a:ea typeface="Passion One"/>
                <a:cs typeface="Passion One"/>
                <a:sym typeface="Passion One"/>
              </a:rPr>
              <a:t>Emergency Procedures</a:t>
            </a:r>
            <a:endParaRPr sz="4020">
              <a:highlight>
                <a:srgbClr val="F1C232"/>
              </a:highlight>
              <a:latin typeface="Passion One"/>
              <a:ea typeface="Passion One"/>
              <a:cs typeface="Passion One"/>
              <a:sym typeface="Passion One"/>
            </a:endParaRPr>
          </a:p>
          <a:p>
            <a:pPr indent="0" lvl="0" marL="0" rtl="0" algn="ctr">
              <a:spcBef>
                <a:spcPts val="0"/>
              </a:spcBef>
              <a:spcAft>
                <a:spcPts val="0"/>
              </a:spcAft>
              <a:buSzPts val="990"/>
              <a:buNone/>
            </a:pPr>
            <a:r>
              <a:rPr lang="en" sz="4020">
                <a:highlight>
                  <a:srgbClr val="F1C232"/>
                </a:highlight>
                <a:latin typeface="Passion One"/>
                <a:ea typeface="Passion One"/>
                <a:cs typeface="Passion One"/>
                <a:sym typeface="Passion One"/>
              </a:rPr>
              <a:t>Earthquake Drills</a:t>
            </a:r>
            <a:endParaRPr sz="4020">
              <a:highlight>
                <a:srgbClr val="F1C232"/>
              </a:highlight>
              <a:latin typeface="Passion One"/>
              <a:ea typeface="Passion One"/>
              <a:cs typeface="Passion One"/>
              <a:sym typeface="Passion One"/>
            </a:endParaRPr>
          </a:p>
        </p:txBody>
      </p:sp>
      <p:sp>
        <p:nvSpPr>
          <p:cNvPr id="248" name="Google Shape;248;p33"/>
          <p:cNvSpPr txBox="1"/>
          <p:nvPr>
            <p:ph idx="1" type="body"/>
          </p:nvPr>
        </p:nvSpPr>
        <p:spPr>
          <a:xfrm>
            <a:off x="311700" y="2839075"/>
            <a:ext cx="8520600" cy="2175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000">
                <a:solidFill>
                  <a:srgbClr val="F1C232"/>
                </a:solidFill>
                <a:latin typeface="Palatino"/>
                <a:ea typeface="Palatino"/>
                <a:cs typeface="Palatino"/>
                <a:sym typeface="Palatino"/>
              </a:rPr>
              <a:t>Earthquake drills are less common, but no less important than fire drills. Get under your desk as quickly as possible, with your head AWAY from the windows and cover your head and neck. Stay SILENT so you can hear any directions. </a:t>
            </a:r>
            <a:endParaRPr b="1" sz="2000">
              <a:solidFill>
                <a:srgbClr val="F1C232"/>
              </a:solidFill>
              <a:latin typeface="Palatino"/>
              <a:ea typeface="Palatino"/>
              <a:cs typeface="Palatino"/>
              <a:sym typeface="Palatino"/>
            </a:endParaRPr>
          </a:p>
          <a:p>
            <a:pPr indent="0" lvl="0" marL="0" rtl="0" algn="l">
              <a:lnSpc>
                <a:spcPct val="95000"/>
              </a:lnSpc>
              <a:spcBef>
                <a:spcPts val="1200"/>
              </a:spcBef>
              <a:spcAft>
                <a:spcPts val="1200"/>
              </a:spcAft>
              <a:buNone/>
            </a:pPr>
            <a:r>
              <a:rPr b="1" lang="en" sz="2000">
                <a:solidFill>
                  <a:srgbClr val="F1C232"/>
                </a:solidFill>
                <a:latin typeface="Palatino"/>
                <a:ea typeface="Palatino"/>
                <a:cs typeface="Palatino"/>
                <a:sym typeface="Palatino"/>
              </a:rPr>
              <a:t>If you are out of the classroom, get under a sturdy desk or stand in a doorway. </a:t>
            </a:r>
            <a:endParaRPr b="1" sz="2000">
              <a:solidFill>
                <a:srgbClr val="F1C232"/>
              </a:solidFill>
              <a:latin typeface="Palatino"/>
              <a:ea typeface="Palatino"/>
              <a:cs typeface="Palatino"/>
              <a:sym typeface="Palatino"/>
            </a:endParaRPr>
          </a:p>
        </p:txBody>
      </p:sp>
      <p:pic>
        <p:nvPicPr>
          <p:cNvPr descr="Earthquake Clipart Symbol Png Pencil And In Color Earthquake - Earthquake  Clipart Png - Free Transparent PNG Clipart Images Download" id="249" name="Google Shape;249;p33"/>
          <p:cNvPicPr preferRelativeResize="0"/>
          <p:nvPr/>
        </p:nvPicPr>
        <p:blipFill rotWithShape="1">
          <a:blip r:embed="rId3">
            <a:alphaModFix/>
          </a:blip>
          <a:srcRect b="0" l="22099" r="24993" t="0"/>
          <a:stretch/>
        </p:blipFill>
        <p:spPr>
          <a:xfrm>
            <a:off x="6854850" y="448175"/>
            <a:ext cx="1977450" cy="1985300"/>
          </a:xfrm>
          <a:prstGeom prst="rect">
            <a:avLst/>
          </a:prstGeom>
          <a:noFill/>
          <a:ln>
            <a:noFill/>
          </a:ln>
        </p:spPr>
      </p:pic>
      <p:pic>
        <p:nvPicPr>
          <p:cNvPr descr="Drop cover hold sign earthquake icon Royalty Free Vector" id="250" name="Google Shape;250;p33"/>
          <p:cNvPicPr preferRelativeResize="0"/>
          <p:nvPr/>
        </p:nvPicPr>
        <p:blipFill rotWithShape="1">
          <a:blip r:embed="rId4">
            <a:alphaModFix/>
          </a:blip>
          <a:srcRect b="32797" l="0" r="0" t="23657"/>
          <a:stretch/>
        </p:blipFill>
        <p:spPr>
          <a:xfrm>
            <a:off x="2926515" y="1797475"/>
            <a:ext cx="3069760" cy="1041600"/>
          </a:xfrm>
          <a:prstGeom prst="rect">
            <a:avLst/>
          </a:prstGeom>
          <a:noFill/>
          <a:ln>
            <a:noFill/>
          </a:ln>
        </p:spPr>
      </p:pic>
      <p:pic>
        <p:nvPicPr>
          <p:cNvPr descr="Earthquake Symbol On Road Sign Stock Photo, Picture And Royalty Free Image.  Image 13782116." id="251" name="Google Shape;251;p33"/>
          <p:cNvPicPr preferRelativeResize="0"/>
          <p:nvPr/>
        </p:nvPicPr>
        <p:blipFill rotWithShape="1">
          <a:blip r:embed="rId5">
            <a:alphaModFix/>
          </a:blip>
          <a:srcRect b="0" l="19030" r="23233" t="0"/>
          <a:stretch/>
        </p:blipFill>
        <p:spPr>
          <a:xfrm>
            <a:off x="424000" y="448175"/>
            <a:ext cx="1977438" cy="1985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55" name="Shape 255"/>
        <p:cNvGrpSpPr/>
        <p:nvPr/>
      </p:nvGrpSpPr>
      <p:grpSpPr>
        <a:xfrm>
          <a:off x="0" y="0"/>
          <a:ext cx="0" cy="0"/>
          <a:chOff x="0" y="0"/>
          <a:chExt cx="0" cy="0"/>
        </a:xfrm>
      </p:grpSpPr>
      <p:sp>
        <p:nvSpPr>
          <p:cNvPr id="256" name="Google Shape;256;p34"/>
          <p:cNvSpPr txBox="1"/>
          <p:nvPr>
            <p:ph type="title"/>
          </p:nvPr>
        </p:nvSpPr>
        <p:spPr>
          <a:xfrm>
            <a:off x="110625" y="147475"/>
            <a:ext cx="8959500" cy="130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3C78D8"/>
                </a:solidFill>
                <a:latin typeface="Passion One"/>
                <a:ea typeface="Passion One"/>
                <a:cs typeface="Passion One"/>
                <a:sym typeface="Passion One"/>
              </a:rPr>
              <a:t>When Mr. Scholz &amp; Ms. Bakamis are </a:t>
            </a:r>
            <a:r>
              <a:rPr lang="en" sz="4020">
                <a:solidFill>
                  <a:srgbClr val="3C78D8"/>
                </a:solidFill>
                <a:latin typeface="Passion One"/>
                <a:ea typeface="Passion One"/>
                <a:cs typeface="Passion One"/>
                <a:sym typeface="Passion One"/>
              </a:rPr>
              <a:t>speaking</a:t>
            </a:r>
            <a:r>
              <a:rPr lang="en" sz="4020">
                <a:solidFill>
                  <a:srgbClr val="3C78D8"/>
                </a:solidFill>
                <a:latin typeface="Passion One"/>
                <a:ea typeface="Passion One"/>
                <a:cs typeface="Passion One"/>
                <a:sym typeface="Passion One"/>
              </a:rPr>
              <a:t> with an Adult</a:t>
            </a:r>
            <a:endParaRPr sz="4020">
              <a:solidFill>
                <a:srgbClr val="3C78D8"/>
              </a:solidFill>
              <a:latin typeface="Passion One"/>
              <a:ea typeface="Passion One"/>
              <a:cs typeface="Passion One"/>
              <a:sym typeface="Passion One"/>
            </a:endParaRPr>
          </a:p>
        </p:txBody>
      </p:sp>
      <p:sp>
        <p:nvSpPr>
          <p:cNvPr id="257" name="Google Shape;257;p34"/>
          <p:cNvSpPr txBox="1"/>
          <p:nvPr>
            <p:ph idx="1" type="body"/>
          </p:nvPr>
        </p:nvSpPr>
        <p:spPr>
          <a:xfrm>
            <a:off x="311700" y="1456375"/>
            <a:ext cx="8520600" cy="1115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b="1" lang="en" sz="2000">
                <a:solidFill>
                  <a:srgbClr val="3C78D8"/>
                </a:solidFill>
                <a:latin typeface="Palatino"/>
                <a:ea typeface="Palatino"/>
                <a:cs typeface="Palatino"/>
                <a:sym typeface="Palatino"/>
              </a:rPr>
              <a:t>When the teacher is speaking to an adult, you should remain silent, continuing your work. If you weren’t working on something specific, please read silently at your desk.</a:t>
            </a:r>
            <a:endParaRPr b="1" sz="2000">
              <a:solidFill>
                <a:srgbClr val="3C78D8"/>
              </a:solidFill>
              <a:latin typeface="Palatino"/>
              <a:ea typeface="Palatino"/>
              <a:cs typeface="Palatino"/>
              <a:sym typeface="Palatino"/>
            </a:endParaRPr>
          </a:p>
        </p:txBody>
      </p:sp>
      <p:sp>
        <p:nvSpPr>
          <p:cNvPr id="258" name="Google Shape;258;p34"/>
          <p:cNvSpPr txBox="1"/>
          <p:nvPr/>
        </p:nvSpPr>
        <p:spPr>
          <a:xfrm>
            <a:off x="110625" y="2435625"/>
            <a:ext cx="8959500" cy="142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20">
                <a:solidFill>
                  <a:srgbClr val="3C78D8"/>
                </a:solidFill>
                <a:latin typeface="Passion One"/>
                <a:ea typeface="Passion One"/>
                <a:cs typeface="Passion One"/>
                <a:sym typeface="Passion One"/>
              </a:rPr>
              <a:t>When the Phone Rings or an announcement is being made over the Intercom</a:t>
            </a:r>
            <a:endParaRPr sz="4020">
              <a:solidFill>
                <a:srgbClr val="3C78D8"/>
              </a:solidFill>
              <a:latin typeface="Passion One"/>
              <a:ea typeface="Passion One"/>
              <a:cs typeface="Passion One"/>
              <a:sym typeface="Passion One"/>
            </a:endParaRPr>
          </a:p>
        </p:txBody>
      </p:sp>
      <p:sp>
        <p:nvSpPr>
          <p:cNvPr id="259" name="Google Shape;259;p34"/>
          <p:cNvSpPr txBox="1"/>
          <p:nvPr/>
        </p:nvSpPr>
        <p:spPr>
          <a:xfrm>
            <a:off x="460875" y="3705525"/>
            <a:ext cx="8371500" cy="1062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b="1" lang="en" sz="2000">
                <a:solidFill>
                  <a:srgbClr val="3C78D8"/>
                </a:solidFill>
                <a:latin typeface="Palatino"/>
                <a:ea typeface="Palatino"/>
                <a:cs typeface="Palatino"/>
                <a:sym typeface="Palatino"/>
              </a:rPr>
              <a:t>When the this happens, you should immediately stop talking or moving. Please continue working. If you weren’t working on something specific, please read silently at your desk.</a:t>
            </a:r>
            <a:endParaRPr b="1" sz="2000">
              <a:solidFill>
                <a:srgbClr val="3C78D8"/>
              </a:solidFill>
              <a:latin typeface="Palatino"/>
              <a:ea typeface="Palatino"/>
              <a:cs typeface="Palatino"/>
              <a:sym typeface="Palatin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69" name="Shape 69"/>
        <p:cNvGrpSpPr/>
        <p:nvPr/>
      </p:nvGrpSpPr>
      <p:grpSpPr>
        <a:xfrm>
          <a:off x="0" y="0"/>
          <a:ext cx="0" cy="0"/>
          <a:chOff x="0" y="0"/>
          <a:chExt cx="0" cy="0"/>
        </a:xfrm>
      </p:grpSpPr>
      <p:sp>
        <p:nvSpPr>
          <p:cNvPr id="70" name="Google Shape;70;p15"/>
          <p:cNvSpPr txBox="1"/>
          <p:nvPr>
            <p:ph idx="4294967295" type="body"/>
          </p:nvPr>
        </p:nvSpPr>
        <p:spPr>
          <a:xfrm>
            <a:off x="408850" y="2364188"/>
            <a:ext cx="8292900" cy="2508600"/>
          </a:xfrm>
          <a:prstGeom prst="rect">
            <a:avLst/>
          </a:prstGeom>
          <a:noFill/>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400">
                <a:solidFill>
                  <a:srgbClr val="F1C232"/>
                </a:solidFill>
                <a:latin typeface="Palatino"/>
                <a:ea typeface="Palatino"/>
                <a:cs typeface="Palatino"/>
                <a:sym typeface="Palatino"/>
              </a:rPr>
              <a:t>Expectations:</a:t>
            </a:r>
            <a:r>
              <a:rPr lang="en" sz="2400">
                <a:solidFill>
                  <a:srgbClr val="F1C232"/>
                </a:solidFill>
                <a:latin typeface="Palatino"/>
                <a:ea typeface="Palatino"/>
                <a:cs typeface="Palatino"/>
                <a:sym typeface="Palatino"/>
              </a:rPr>
              <a:t> Ms. Bakamis will pick you up outside.  We will walk into the building SILENTLY and line up in the hallway outside the classroom.  Once we have completed Our Morning Greeting Routine you will go to your seat and unpack.</a:t>
            </a:r>
            <a:endParaRPr sz="2400">
              <a:solidFill>
                <a:srgbClr val="F1C232"/>
              </a:solidFill>
              <a:latin typeface="Palatino"/>
              <a:ea typeface="Palatino"/>
              <a:cs typeface="Palatino"/>
              <a:sym typeface="Palatino"/>
            </a:endParaRPr>
          </a:p>
          <a:p>
            <a:pPr indent="-358140" lvl="0" marL="457200" rtl="0" algn="l">
              <a:spcBef>
                <a:spcPts val="1200"/>
              </a:spcBef>
              <a:spcAft>
                <a:spcPts val="0"/>
              </a:spcAft>
              <a:buClr>
                <a:srgbClr val="F1C232"/>
              </a:buClr>
              <a:buSzPct val="100000"/>
              <a:buFont typeface="Palatino"/>
              <a:buChar char="●"/>
            </a:pPr>
            <a:r>
              <a:rPr lang="en" sz="2400">
                <a:solidFill>
                  <a:srgbClr val="F1C232"/>
                </a:solidFill>
                <a:latin typeface="Palatino"/>
                <a:ea typeface="Palatino"/>
                <a:cs typeface="Palatino"/>
                <a:sym typeface="Palatino"/>
              </a:rPr>
              <a:t>Backpack &amp; coat go on your hook in the closet.  </a:t>
            </a:r>
            <a:endParaRPr sz="2400">
              <a:solidFill>
                <a:srgbClr val="F1C232"/>
              </a:solidFill>
              <a:latin typeface="Palatino"/>
              <a:ea typeface="Palatino"/>
              <a:cs typeface="Palatino"/>
              <a:sym typeface="Palatino"/>
            </a:endParaRPr>
          </a:p>
          <a:p>
            <a:pPr indent="-358140" lvl="0" marL="457200" rtl="0" algn="l">
              <a:spcBef>
                <a:spcPts val="0"/>
              </a:spcBef>
              <a:spcAft>
                <a:spcPts val="0"/>
              </a:spcAft>
              <a:buClr>
                <a:srgbClr val="F1C232"/>
              </a:buClr>
              <a:buSzPct val="100000"/>
              <a:buFont typeface="Palatino"/>
              <a:buChar char="●"/>
            </a:pPr>
            <a:r>
              <a:rPr lang="en" sz="2400">
                <a:solidFill>
                  <a:srgbClr val="F1C232"/>
                </a:solidFill>
                <a:latin typeface="Palatino"/>
                <a:ea typeface="Palatino"/>
                <a:cs typeface="Palatino"/>
                <a:sym typeface="Palatino"/>
              </a:rPr>
              <a:t>Look at the SmartBoard to see what the Morning Activities are for the day. </a:t>
            </a:r>
            <a:endParaRPr sz="2400">
              <a:solidFill>
                <a:srgbClr val="F1C232"/>
              </a:solidFill>
              <a:latin typeface="Palatino"/>
              <a:ea typeface="Palatino"/>
              <a:cs typeface="Palatino"/>
              <a:sym typeface="Palatino"/>
            </a:endParaRPr>
          </a:p>
        </p:txBody>
      </p:sp>
      <p:sp>
        <p:nvSpPr>
          <p:cNvPr id="71" name="Google Shape;71;p15"/>
          <p:cNvSpPr txBox="1"/>
          <p:nvPr/>
        </p:nvSpPr>
        <p:spPr>
          <a:xfrm>
            <a:off x="116800" y="115894"/>
            <a:ext cx="8877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F1C232"/>
                </a:solidFill>
                <a:latin typeface="Palatino"/>
                <a:ea typeface="Palatino"/>
                <a:cs typeface="Palatino"/>
                <a:sym typeface="Palatino"/>
              </a:rPr>
              <a:t>Coming in to School</a:t>
            </a:r>
            <a:endParaRPr sz="4000">
              <a:latin typeface="Palatino"/>
              <a:ea typeface="Palatino"/>
              <a:cs typeface="Palatino"/>
              <a:sym typeface="Palatino"/>
            </a:endParaRPr>
          </a:p>
        </p:txBody>
      </p:sp>
      <p:pic>
        <p:nvPicPr>
          <p:cNvPr descr="school bus drive" id="72" name="Google Shape;72;p15"/>
          <p:cNvPicPr preferRelativeResize="0"/>
          <p:nvPr/>
        </p:nvPicPr>
        <p:blipFill>
          <a:blip r:embed="rId3">
            <a:alphaModFix/>
          </a:blip>
          <a:stretch>
            <a:fillRect/>
          </a:stretch>
        </p:blipFill>
        <p:spPr>
          <a:xfrm>
            <a:off x="3411850" y="716194"/>
            <a:ext cx="1740225" cy="174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728269" y="279369"/>
            <a:ext cx="7505700" cy="954600"/>
          </a:xfrm>
          <a:prstGeom prst="rect">
            <a:avLst/>
          </a:prstGeom>
          <a:noFill/>
          <a:ln>
            <a:noFill/>
          </a:ln>
        </p:spPr>
        <p:txBody>
          <a:bodyPr anchorCtr="0" anchor="t" bIns="94800" lIns="94800" spcFirstLastPara="1" rIns="94800" wrap="square" tIns="94800">
            <a:normAutofit/>
          </a:bodyPr>
          <a:lstStyle/>
          <a:p>
            <a:pPr indent="0" lvl="0" marL="0" rtl="0" algn="l">
              <a:lnSpc>
                <a:spcPct val="100000"/>
              </a:lnSpc>
              <a:spcBef>
                <a:spcPts val="0"/>
              </a:spcBef>
              <a:spcAft>
                <a:spcPts val="0"/>
              </a:spcAft>
              <a:buSzPts val="3500"/>
              <a:buNone/>
            </a:pPr>
            <a:r>
              <a:rPr b="1" lang="en" sz="4000">
                <a:solidFill>
                  <a:srgbClr val="0000FF"/>
                </a:solidFill>
                <a:latin typeface="Merriweather"/>
                <a:ea typeface="Merriweather"/>
                <a:cs typeface="Merriweather"/>
                <a:sym typeface="Merriweather"/>
              </a:rPr>
              <a:t>Schedule</a:t>
            </a:r>
            <a:endParaRPr b="1" sz="4000">
              <a:solidFill>
                <a:srgbClr val="0000FF"/>
              </a:solidFill>
              <a:latin typeface="Merriweather"/>
              <a:ea typeface="Merriweather"/>
              <a:cs typeface="Merriweather"/>
              <a:sym typeface="Merriweather"/>
            </a:endParaRPr>
          </a:p>
        </p:txBody>
      </p:sp>
      <p:sp>
        <p:nvSpPr>
          <p:cNvPr id="78" name="Google Shape;78;p16"/>
          <p:cNvSpPr txBox="1"/>
          <p:nvPr>
            <p:ph idx="1" type="body"/>
          </p:nvPr>
        </p:nvSpPr>
        <p:spPr>
          <a:xfrm>
            <a:off x="311700" y="1234050"/>
            <a:ext cx="3999900" cy="3706200"/>
          </a:xfrm>
          <a:prstGeom prst="rect">
            <a:avLst/>
          </a:prstGeom>
          <a:noFill/>
          <a:ln cap="flat" cmpd="sng" w="19050">
            <a:solidFill>
              <a:srgbClr val="000000"/>
            </a:solidFill>
            <a:prstDash val="solid"/>
            <a:round/>
            <a:headEnd len="sm" w="sm" type="none"/>
            <a:tailEnd len="sm" w="sm" type="none"/>
          </a:ln>
        </p:spPr>
        <p:txBody>
          <a:bodyPr anchorCtr="0" anchor="t" bIns="94800" lIns="94800" spcFirstLastPara="1" rIns="94800" wrap="square" tIns="94800">
            <a:noAutofit/>
          </a:bodyPr>
          <a:lstStyle/>
          <a:p>
            <a:pPr indent="0" lvl="0" marL="0" rtl="0" algn="l">
              <a:lnSpc>
                <a:spcPct val="115000"/>
              </a:lnSpc>
              <a:spcBef>
                <a:spcPts val="0"/>
              </a:spcBef>
              <a:spcAft>
                <a:spcPts val="0"/>
              </a:spcAft>
              <a:buSzPts val="1500"/>
              <a:buNone/>
            </a:pPr>
            <a:r>
              <a:rPr lang="en" sz="2000">
                <a:solidFill>
                  <a:srgbClr val="0000FF"/>
                </a:solidFill>
                <a:latin typeface="Montserrat"/>
                <a:ea typeface="Montserrat"/>
                <a:cs typeface="Montserrat"/>
                <a:sym typeface="Montserrat"/>
              </a:rPr>
              <a:t>8:30: Arrival</a:t>
            </a:r>
            <a:endParaRPr sz="2000">
              <a:solidFill>
                <a:srgbClr val="0000FF"/>
              </a:solidFill>
              <a:latin typeface="Montserrat"/>
              <a:ea typeface="Montserrat"/>
              <a:cs typeface="Montserrat"/>
              <a:sym typeface="Montserrat"/>
            </a:endParaRPr>
          </a:p>
          <a:p>
            <a:pPr indent="-304800" lvl="0" marL="355600" rtl="0" algn="l">
              <a:lnSpc>
                <a:spcPct val="115000"/>
              </a:lnSpc>
              <a:spcBef>
                <a:spcPts val="0"/>
              </a:spcBef>
              <a:spcAft>
                <a:spcPts val="0"/>
              </a:spcAft>
              <a:buClr>
                <a:srgbClr val="0000FF"/>
              </a:buClr>
              <a:buSzPts val="2000"/>
              <a:buFont typeface="Montserrat"/>
              <a:buChar char="●"/>
            </a:pPr>
            <a:r>
              <a:rPr lang="en" sz="2000">
                <a:solidFill>
                  <a:srgbClr val="0000FF"/>
                </a:solidFill>
                <a:latin typeface="Montserrat"/>
                <a:ea typeface="Montserrat"/>
                <a:cs typeface="Montserrat"/>
                <a:sym typeface="Montserrat"/>
              </a:rPr>
              <a:t>Pledge/Prayer</a:t>
            </a:r>
            <a:endParaRPr sz="2000">
              <a:solidFill>
                <a:srgbClr val="0000FF"/>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000">
                <a:solidFill>
                  <a:srgbClr val="0000FF"/>
                </a:solidFill>
                <a:latin typeface="Montserrat"/>
                <a:ea typeface="Montserrat"/>
                <a:cs typeface="Montserrat"/>
                <a:sym typeface="Montserrat"/>
              </a:rPr>
              <a:t>8:40: Introduction/Procedures</a:t>
            </a:r>
            <a:endParaRPr sz="2000">
              <a:solidFill>
                <a:srgbClr val="0000FF"/>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000">
                <a:solidFill>
                  <a:srgbClr val="0000FF"/>
                </a:solidFill>
                <a:latin typeface="Montserrat"/>
                <a:ea typeface="Montserrat"/>
                <a:cs typeface="Montserrat"/>
                <a:sym typeface="Montserrat"/>
              </a:rPr>
              <a:t>9:20: Essential Agreements/IB</a:t>
            </a:r>
            <a:endParaRPr sz="2000">
              <a:solidFill>
                <a:srgbClr val="0000FF"/>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000">
                <a:solidFill>
                  <a:srgbClr val="0000FF"/>
                </a:solidFill>
                <a:latin typeface="Montserrat"/>
                <a:ea typeface="Montserrat"/>
                <a:cs typeface="Montserrat"/>
                <a:sym typeface="Montserrat"/>
              </a:rPr>
              <a:t>10:00: Snack</a:t>
            </a:r>
            <a:endParaRPr sz="2000">
              <a:solidFill>
                <a:srgbClr val="0000FF"/>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000">
                <a:solidFill>
                  <a:srgbClr val="0000FF"/>
                </a:solidFill>
                <a:latin typeface="Montserrat"/>
                <a:ea typeface="Montserrat"/>
                <a:cs typeface="Montserrat"/>
                <a:sym typeface="Montserrat"/>
              </a:rPr>
              <a:t>10:15: Recess</a:t>
            </a:r>
            <a:endParaRPr sz="2000">
              <a:solidFill>
                <a:srgbClr val="0000FF"/>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000">
                <a:solidFill>
                  <a:srgbClr val="0000FF"/>
                </a:solidFill>
                <a:latin typeface="Montserrat"/>
                <a:ea typeface="Montserrat"/>
                <a:cs typeface="Montserrat"/>
                <a:sym typeface="Montserrat"/>
              </a:rPr>
              <a:t>10:30: Library</a:t>
            </a:r>
            <a:endParaRPr sz="2000">
              <a:solidFill>
                <a:srgbClr val="0000FF"/>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000">
                <a:solidFill>
                  <a:srgbClr val="0000FF"/>
                </a:solidFill>
                <a:latin typeface="Montserrat"/>
                <a:ea typeface="Montserrat"/>
                <a:cs typeface="Montserrat"/>
                <a:sym typeface="Montserrat"/>
              </a:rPr>
              <a:t>11:00: PE</a:t>
            </a:r>
            <a:endParaRPr sz="2000">
              <a:solidFill>
                <a:srgbClr val="0000FF"/>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000">
                <a:solidFill>
                  <a:srgbClr val="0000FF"/>
                </a:solidFill>
                <a:latin typeface="Montserrat"/>
                <a:ea typeface="Montserrat"/>
                <a:cs typeface="Montserrat"/>
                <a:sym typeface="Montserrat"/>
              </a:rPr>
              <a:t>11:30: Social Studies/IB</a:t>
            </a:r>
            <a:endParaRPr sz="2000">
              <a:solidFill>
                <a:srgbClr val="0000FF"/>
              </a:solidFill>
              <a:latin typeface="Montserrat"/>
              <a:ea typeface="Montserrat"/>
              <a:cs typeface="Montserrat"/>
              <a:sym typeface="Montserrat"/>
            </a:endParaRPr>
          </a:p>
        </p:txBody>
      </p:sp>
      <p:sp>
        <p:nvSpPr>
          <p:cNvPr id="79" name="Google Shape;79;p16"/>
          <p:cNvSpPr txBox="1"/>
          <p:nvPr>
            <p:ph idx="2" type="body"/>
          </p:nvPr>
        </p:nvSpPr>
        <p:spPr>
          <a:xfrm>
            <a:off x="4832400" y="1234050"/>
            <a:ext cx="3999900" cy="3706200"/>
          </a:xfrm>
          <a:prstGeom prst="rect">
            <a:avLst/>
          </a:prstGeom>
          <a:noFill/>
          <a:ln cap="flat" cmpd="sng" w="19050">
            <a:solidFill>
              <a:srgbClr val="000000"/>
            </a:solidFill>
            <a:prstDash val="solid"/>
            <a:round/>
            <a:headEnd len="sm" w="sm" type="none"/>
            <a:tailEnd len="sm" w="sm" type="none"/>
          </a:ln>
        </p:spPr>
        <p:txBody>
          <a:bodyPr anchorCtr="0" anchor="t" bIns="94800" lIns="94800" spcFirstLastPara="1" rIns="94800" wrap="square" tIns="94800">
            <a:noAutofit/>
          </a:bodyPr>
          <a:lstStyle/>
          <a:p>
            <a:pPr indent="0" lvl="0" marL="0" rtl="0" algn="l">
              <a:spcBef>
                <a:spcPts val="0"/>
              </a:spcBef>
              <a:spcAft>
                <a:spcPts val="0"/>
              </a:spcAft>
              <a:buNone/>
            </a:pPr>
            <a:r>
              <a:rPr lang="en" sz="2000">
                <a:solidFill>
                  <a:srgbClr val="0000FF"/>
                </a:solidFill>
                <a:latin typeface="Montserrat"/>
                <a:ea typeface="Montserrat"/>
                <a:cs typeface="Montserrat"/>
                <a:sym typeface="Montserrat"/>
              </a:rPr>
              <a:t>12:00: Lunch</a:t>
            </a:r>
            <a:endParaRPr sz="2000">
              <a:solidFill>
                <a:srgbClr val="0000FF"/>
              </a:solidFill>
              <a:latin typeface="Montserrat"/>
              <a:ea typeface="Montserrat"/>
              <a:cs typeface="Montserrat"/>
              <a:sym typeface="Montserrat"/>
            </a:endParaRPr>
          </a:p>
          <a:p>
            <a:pPr indent="0" lvl="0" marL="0" rtl="0" algn="l">
              <a:spcBef>
                <a:spcPts val="0"/>
              </a:spcBef>
              <a:spcAft>
                <a:spcPts val="0"/>
              </a:spcAft>
              <a:buNone/>
            </a:pPr>
            <a:r>
              <a:rPr lang="en" sz="2000">
                <a:solidFill>
                  <a:srgbClr val="0000FF"/>
                </a:solidFill>
                <a:latin typeface="Montserrat"/>
                <a:ea typeface="Montserrat"/>
                <a:cs typeface="Montserrat"/>
                <a:sym typeface="Montserrat"/>
              </a:rPr>
              <a:t>12:30: Recess</a:t>
            </a:r>
            <a:endParaRPr sz="2000">
              <a:solidFill>
                <a:srgbClr val="0000FF"/>
              </a:solidFill>
              <a:latin typeface="Montserrat"/>
              <a:ea typeface="Montserrat"/>
              <a:cs typeface="Montserrat"/>
              <a:sym typeface="Montserrat"/>
            </a:endParaRPr>
          </a:p>
          <a:p>
            <a:pPr indent="0" lvl="0" marL="0" rtl="0" algn="l">
              <a:spcBef>
                <a:spcPts val="0"/>
              </a:spcBef>
              <a:spcAft>
                <a:spcPts val="0"/>
              </a:spcAft>
              <a:buNone/>
            </a:pPr>
            <a:r>
              <a:rPr lang="en" sz="2000">
                <a:solidFill>
                  <a:srgbClr val="0000FF"/>
                </a:solidFill>
                <a:latin typeface="Montserrat"/>
                <a:ea typeface="Montserrat"/>
                <a:cs typeface="Montserrat"/>
                <a:sym typeface="Montserrat"/>
              </a:rPr>
              <a:t>1:00: Spanish</a:t>
            </a:r>
            <a:endParaRPr sz="2000">
              <a:solidFill>
                <a:srgbClr val="0000FF"/>
              </a:solidFill>
              <a:latin typeface="Montserrat"/>
              <a:ea typeface="Montserrat"/>
              <a:cs typeface="Montserrat"/>
              <a:sym typeface="Montserrat"/>
            </a:endParaRPr>
          </a:p>
          <a:p>
            <a:pPr indent="0" lvl="0" marL="0" rtl="0" algn="l">
              <a:spcBef>
                <a:spcPts val="0"/>
              </a:spcBef>
              <a:spcAft>
                <a:spcPts val="0"/>
              </a:spcAft>
              <a:buNone/>
            </a:pPr>
            <a:r>
              <a:rPr lang="en" sz="2000">
                <a:solidFill>
                  <a:srgbClr val="0000FF"/>
                </a:solidFill>
                <a:latin typeface="Montserrat"/>
                <a:ea typeface="Montserrat"/>
                <a:cs typeface="Montserrat"/>
                <a:sym typeface="Montserrat"/>
              </a:rPr>
              <a:t>1:35: Math</a:t>
            </a:r>
            <a:endParaRPr sz="2000">
              <a:solidFill>
                <a:srgbClr val="0000FF"/>
              </a:solidFill>
              <a:latin typeface="Montserrat"/>
              <a:ea typeface="Montserrat"/>
              <a:cs typeface="Montserrat"/>
              <a:sym typeface="Montserrat"/>
            </a:endParaRPr>
          </a:p>
          <a:p>
            <a:pPr indent="0" lvl="0" marL="0" rtl="0" algn="l">
              <a:spcBef>
                <a:spcPts val="0"/>
              </a:spcBef>
              <a:spcAft>
                <a:spcPts val="0"/>
              </a:spcAft>
              <a:buNone/>
            </a:pPr>
            <a:r>
              <a:rPr lang="en" sz="2000">
                <a:solidFill>
                  <a:srgbClr val="0000FF"/>
                </a:solidFill>
                <a:latin typeface="Montserrat"/>
                <a:ea typeface="Montserrat"/>
                <a:cs typeface="Montserrat"/>
                <a:sym typeface="Montserrat"/>
              </a:rPr>
              <a:t>2:15: Safety &amp; Tour</a:t>
            </a:r>
            <a:endParaRPr sz="2000">
              <a:solidFill>
                <a:srgbClr val="0000FF"/>
              </a:solidFill>
              <a:latin typeface="Montserrat"/>
              <a:ea typeface="Montserrat"/>
              <a:cs typeface="Montserrat"/>
              <a:sym typeface="Montserrat"/>
            </a:endParaRPr>
          </a:p>
          <a:p>
            <a:pPr indent="0" lvl="0" marL="0" rtl="0" algn="l">
              <a:spcBef>
                <a:spcPts val="0"/>
              </a:spcBef>
              <a:spcAft>
                <a:spcPts val="0"/>
              </a:spcAft>
              <a:buNone/>
            </a:pPr>
            <a:r>
              <a:rPr lang="en" sz="2000">
                <a:solidFill>
                  <a:srgbClr val="0000FF"/>
                </a:solidFill>
                <a:latin typeface="Montserrat"/>
                <a:ea typeface="Montserrat"/>
                <a:cs typeface="Montserrat"/>
                <a:sym typeface="Montserrat"/>
              </a:rPr>
              <a:t>2:45: Planners/Cleaning</a:t>
            </a:r>
            <a:endParaRPr sz="2000">
              <a:solidFill>
                <a:srgbClr val="0000FF"/>
              </a:solidFill>
              <a:latin typeface="Montserrat"/>
              <a:ea typeface="Montserrat"/>
              <a:cs typeface="Montserrat"/>
              <a:sym typeface="Montserrat"/>
            </a:endParaRPr>
          </a:p>
          <a:p>
            <a:pPr indent="0" lvl="0" marL="0" rtl="0" algn="l">
              <a:spcBef>
                <a:spcPts val="0"/>
              </a:spcBef>
              <a:spcAft>
                <a:spcPts val="0"/>
              </a:spcAft>
              <a:buNone/>
            </a:pPr>
            <a:r>
              <a:rPr lang="en" sz="2000">
                <a:solidFill>
                  <a:srgbClr val="0000FF"/>
                </a:solidFill>
                <a:latin typeface="Montserrat"/>
                <a:ea typeface="Montserrat"/>
                <a:cs typeface="Montserrat"/>
                <a:sym typeface="Montserrat"/>
              </a:rPr>
              <a:t>2:55: 1st Dismissal</a:t>
            </a:r>
            <a:endParaRPr sz="2000">
              <a:solidFill>
                <a:srgbClr val="0000FF"/>
              </a:solidFill>
              <a:latin typeface="Montserrat"/>
              <a:ea typeface="Montserrat"/>
              <a:cs typeface="Montserrat"/>
              <a:sym typeface="Montserrat"/>
            </a:endParaRPr>
          </a:p>
          <a:p>
            <a:pPr indent="0" lvl="0" marL="0" rtl="0" algn="l">
              <a:spcBef>
                <a:spcPts val="0"/>
              </a:spcBef>
              <a:spcAft>
                <a:spcPts val="0"/>
              </a:spcAft>
              <a:buClr>
                <a:schemeClr val="dk2"/>
              </a:buClr>
              <a:buSzPts val="1100"/>
              <a:buFont typeface="Arial"/>
              <a:buNone/>
            </a:pPr>
            <a:r>
              <a:rPr lang="en" sz="2000">
                <a:solidFill>
                  <a:srgbClr val="0000FF"/>
                </a:solidFill>
                <a:latin typeface="Montserrat"/>
                <a:ea typeface="Montserrat"/>
                <a:cs typeface="Montserrat"/>
                <a:sym typeface="Montserrat"/>
              </a:rPr>
              <a:t>3:10: 2nd Dismissal</a:t>
            </a:r>
            <a:endParaRPr sz="2000">
              <a:solidFill>
                <a:srgbClr val="0000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000">
              <a:solidFill>
                <a:srgbClr val="0000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83" name="Shape 83"/>
        <p:cNvGrpSpPr/>
        <p:nvPr/>
      </p:nvGrpSpPr>
      <p:grpSpPr>
        <a:xfrm>
          <a:off x="0" y="0"/>
          <a:ext cx="0" cy="0"/>
          <a:chOff x="0" y="0"/>
          <a:chExt cx="0" cy="0"/>
        </a:xfrm>
      </p:grpSpPr>
      <p:sp>
        <p:nvSpPr>
          <p:cNvPr id="84" name="Google Shape;84;p17"/>
          <p:cNvSpPr txBox="1"/>
          <p:nvPr>
            <p:ph type="ctrTitle"/>
          </p:nvPr>
        </p:nvSpPr>
        <p:spPr>
          <a:xfrm>
            <a:off x="311700" y="1902125"/>
            <a:ext cx="8520600" cy="102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5000">
                <a:solidFill>
                  <a:srgbClr val="F1C232"/>
                </a:solidFill>
                <a:latin typeface="Palatino"/>
                <a:ea typeface="Palatino"/>
                <a:cs typeface="Palatino"/>
                <a:sym typeface="Palatino"/>
              </a:rPr>
              <a:t>All about Ms. Bakamis</a:t>
            </a:r>
            <a:endParaRPr b="1" sz="5000">
              <a:solidFill>
                <a:srgbClr val="F1C232"/>
              </a:solidFill>
              <a:latin typeface="Palatino"/>
              <a:ea typeface="Palatino"/>
              <a:cs typeface="Palatino"/>
              <a:sym typeface="Palatino"/>
            </a:endParaRPr>
          </a:p>
        </p:txBody>
      </p:sp>
      <p:sp>
        <p:nvSpPr>
          <p:cNvPr id="85" name="Google Shape;85;p17"/>
          <p:cNvSpPr txBox="1"/>
          <p:nvPr>
            <p:ph idx="1" type="subTitle"/>
          </p:nvPr>
        </p:nvSpPr>
        <p:spPr>
          <a:xfrm>
            <a:off x="311700" y="3562988"/>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00">
                <a:solidFill>
                  <a:srgbClr val="F1C232"/>
                </a:solidFill>
                <a:latin typeface="Palatino"/>
                <a:ea typeface="Palatino"/>
                <a:cs typeface="Palatino"/>
                <a:sym typeface="Palatino"/>
              </a:rPr>
              <a:t>By Ms. Bakamis</a:t>
            </a:r>
            <a:endParaRPr b="1" sz="3000">
              <a:solidFill>
                <a:srgbClr val="F1C232"/>
              </a:solidFill>
              <a:latin typeface="Palatino"/>
              <a:ea typeface="Palatino"/>
              <a:cs typeface="Palatino"/>
              <a:sym typeface="Palatino"/>
            </a:endParaRPr>
          </a:p>
        </p:txBody>
      </p:sp>
      <p:pic>
        <p:nvPicPr>
          <p:cNvPr descr="Image result for welcome back to school" id="86" name="Google Shape;86;p17"/>
          <p:cNvPicPr preferRelativeResize="0"/>
          <p:nvPr/>
        </p:nvPicPr>
        <p:blipFill>
          <a:blip r:embed="rId3">
            <a:alphaModFix/>
          </a:blip>
          <a:stretch>
            <a:fillRect/>
          </a:stretch>
        </p:blipFill>
        <p:spPr>
          <a:xfrm>
            <a:off x="6524625" y="159038"/>
            <a:ext cx="2619375" cy="1743075"/>
          </a:xfrm>
          <a:prstGeom prst="rect">
            <a:avLst/>
          </a:prstGeom>
          <a:noFill/>
          <a:ln>
            <a:noFill/>
          </a:ln>
        </p:spPr>
      </p:pic>
      <p:pic>
        <p:nvPicPr>
          <p:cNvPr descr="Image result for welcome to 5th grade" id="87" name="Google Shape;87;p17"/>
          <p:cNvPicPr preferRelativeResize="0"/>
          <p:nvPr/>
        </p:nvPicPr>
        <p:blipFill>
          <a:blip r:embed="rId4">
            <a:alphaModFix/>
          </a:blip>
          <a:stretch>
            <a:fillRect/>
          </a:stretch>
        </p:blipFill>
        <p:spPr>
          <a:xfrm>
            <a:off x="67988" y="106652"/>
            <a:ext cx="2684859" cy="1847850"/>
          </a:xfrm>
          <a:prstGeom prst="rect">
            <a:avLst/>
          </a:prstGeom>
          <a:noFill/>
          <a:ln>
            <a:noFill/>
          </a:ln>
        </p:spPr>
      </p:pic>
      <p:pic>
        <p:nvPicPr>
          <p:cNvPr descr="back to school" id="88" name="Google Shape;88;p17"/>
          <p:cNvPicPr preferRelativeResize="0"/>
          <p:nvPr/>
        </p:nvPicPr>
        <p:blipFill>
          <a:blip r:embed="rId5">
            <a:alphaModFix/>
          </a:blip>
          <a:stretch>
            <a:fillRect/>
          </a:stretch>
        </p:blipFill>
        <p:spPr>
          <a:xfrm>
            <a:off x="100737" y="2524125"/>
            <a:ext cx="2619375" cy="2619375"/>
          </a:xfrm>
          <a:prstGeom prst="rect">
            <a:avLst/>
          </a:prstGeom>
          <a:noFill/>
          <a:ln>
            <a:noFill/>
          </a:ln>
        </p:spPr>
      </p:pic>
      <p:pic>
        <p:nvPicPr>
          <p:cNvPr descr="school buddies" id="89" name="Google Shape;89;p17"/>
          <p:cNvPicPr preferRelativeResize="0"/>
          <p:nvPr/>
        </p:nvPicPr>
        <p:blipFill>
          <a:blip r:embed="rId6">
            <a:alphaModFix/>
          </a:blip>
          <a:stretch>
            <a:fillRect/>
          </a:stretch>
        </p:blipFill>
        <p:spPr>
          <a:xfrm>
            <a:off x="6819775" y="2797175"/>
            <a:ext cx="2324225" cy="232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3C78D8"/>
                </a:solidFill>
                <a:latin typeface="Palatino"/>
                <a:ea typeface="Palatino"/>
                <a:cs typeface="Palatino"/>
                <a:sym typeface="Palatino"/>
              </a:rPr>
              <a:t>Where did I go to School?</a:t>
            </a:r>
            <a:endParaRPr b="1" sz="4000">
              <a:solidFill>
                <a:srgbClr val="3C78D8"/>
              </a:solidFill>
              <a:latin typeface="Palatino"/>
              <a:ea typeface="Palatino"/>
              <a:cs typeface="Palatino"/>
              <a:sym typeface="Palatino"/>
            </a:endParaRPr>
          </a:p>
        </p:txBody>
      </p:sp>
      <p:sp>
        <p:nvSpPr>
          <p:cNvPr id="95" name="Google Shape;95;p18"/>
          <p:cNvSpPr txBox="1"/>
          <p:nvPr>
            <p:ph idx="1" type="body"/>
          </p:nvPr>
        </p:nvSpPr>
        <p:spPr>
          <a:xfrm>
            <a:off x="74475" y="1152475"/>
            <a:ext cx="9144000" cy="389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rgbClr val="3C78D8"/>
                </a:solidFill>
                <a:latin typeface="Acme"/>
                <a:ea typeface="Acme"/>
                <a:cs typeface="Acme"/>
                <a:sym typeface="Acme"/>
              </a:rPr>
              <a:t>Elementary  &amp; Middle School (Preschool - 8th Grade)			College</a:t>
            </a:r>
            <a:endParaRPr b="1" sz="2400">
              <a:solidFill>
                <a:srgbClr val="3C78D8"/>
              </a:solidFill>
              <a:latin typeface="Acme"/>
              <a:ea typeface="Acme"/>
              <a:cs typeface="Acme"/>
              <a:sym typeface="Acme"/>
            </a:endParaRPr>
          </a:p>
          <a:p>
            <a:pPr indent="0" lvl="0" marL="0" rtl="0" algn="l">
              <a:spcBef>
                <a:spcPts val="1200"/>
              </a:spcBef>
              <a:spcAft>
                <a:spcPts val="0"/>
              </a:spcAft>
              <a:buNone/>
            </a:pPr>
            <a:r>
              <a:rPr b="1" lang="en" sz="2400">
                <a:solidFill>
                  <a:srgbClr val="3C78D8"/>
                </a:solidFill>
                <a:latin typeface="Acme"/>
                <a:ea typeface="Acme"/>
                <a:cs typeface="Acme"/>
                <a:sym typeface="Acme"/>
              </a:rPr>
              <a:t>																</a:t>
            </a:r>
            <a:endParaRPr b="1" sz="2400">
              <a:solidFill>
                <a:srgbClr val="3C78D8"/>
              </a:solidFill>
              <a:latin typeface="Acme"/>
              <a:ea typeface="Acme"/>
              <a:cs typeface="Acme"/>
              <a:sym typeface="Acme"/>
            </a:endParaRPr>
          </a:p>
          <a:p>
            <a:pPr indent="0" lvl="0" marL="0" rtl="0" algn="l">
              <a:spcBef>
                <a:spcPts val="1200"/>
              </a:spcBef>
              <a:spcAft>
                <a:spcPts val="0"/>
              </a:spcAft>
              <a:buNone/>
            </a:pPr>
            <a:r>
              <a:t/>
            </a:r>
            <a:endParaRPr b="1" sz="2400">
              <a:solidFill>
                <a:srgbClr val="3C78D8"/>
              </a:solidFill>
              <a:latin typeface="Acme"/>
              <a:ea typeface="Acme"/>
              <a:cs typeface="Acme"/>
              <a:sym typeface="Acme"/>
            </a:endParaRPr>
          </a:p>
          <a:p>
            <a:pPr indent="0" lvl="0" marL="0" rtl="0" algn="l">
              <a:spcBef>
                <a:spcPts val="1200"/>
              </a:spcBef>
              <a:spcAft>
                <a:spcPts val="0"/>
              </a:spcAft>
              <a:buNone/>
            </a:pPr>
            <a:r>
              <a:rPr b="1" lang="en" sz="2400">
                <a:solidFill>
                  <a:srgbClr val="3C78D8"/>
                </a:solidFill>
                <a:latin typeface="Acme"/>
                <a:ea typeface="Acme"/>
                <a:cs typeface="Acme"/>
                <a:sym typeface="Acme"/>
              </a:rPr>
              <a:t>High School (9th - 12th Grade)								Graduate School</a:t>
            </a:r>
            <a:endParaRPr b="1" sz="2400">
              <a:solidFill>
                <a:srgbClr val="3C78D8"/>
              </a:solidFill>
              <a:latin typeface="Acme"/>
              <a:ea typeface="Acme"/>
              <a:cs typeface="Acme"/>
              <a:sym typeface="Acme"/>
            </a:endParaRPr>
          </a:p>
          <a:p>
            <a:pPr indent="0" lvl="0" marL="0" rtl="0" algn="l">
              <a:spcBef>
                <a:spcPts val="1200"/>
              </a:spcBef>
              <a:spcAft>
                <a:spcPts val="1200"/>
              </a:spcAft>
              <a:buNone/>
            </a:pPr>
            <a:r>
              <a:t/>
            </a:r>
            <a:endParaRPr b="1">
              <a:solidFill>
                <a:srgbClr val="3C78D8"/>
              </a:solidFill>
            </a:endParaRPr>
          </a:p>
        </p:txBody>
      </p:sp>
      <p:pic>
        <p:nvPicPr>
          <p:cNvPr descr="Image result for st. joseph school seattle logo" id="96" name="Google Shape;96;p18"/>
          <p:cNvPicPr preferRelativeResize="0"/>
          <p:nvPr/>
        </p:nvPicPr>
        <p:blipFill>
          <a:blip r:embed="rId3">
            <a:alphaModFix/>
          </a:blip>
          <a:stretch>
            <a:fillRect/>
          </a:stretch>
        </p:blipFill>
        <p:spPr>
          <a:xfrm>
            <a:off x="1312513" y="1672713"/>
            <a:ext cx="1474375" cy="1288465"/>
          </a:xfrm>
          <a:prstGeom prst="rect">
            <a:avLst/>
          </a:prstGeom>
          <a:noFill/>
          <a:ln>
            <a:noFill/>
          </a:ln>
        </p:spPr>
      </p:pic>
      <p:pic>
        <p:nvPicPr>
          <p:cNvPr descr="Image result for holy names academy seattle" id="97" name="Google Shape;97;p18"/>
          <p:cNvPicPr preferRelativeResize="0"/>
          <p:nvPr/>
        </p:nvPicPr>
        <p:blipFill>
          <a:blip r:embed="rId4">
            <a:alphaModFix/>
          </a:blip>
          <a:stretch>
            <a:fillRect/>
          </a:stretch>
        </p:blipFill>
        <p:spPr>
          <a:xfrm>
            <a:off x="182665" y="3422552"/>
            <a:ext cx="1760800" cy="1365072"/>
          </a:xfrm>
          <a:prstGeom prst="rect">
            <a:avLst/>
          </a:prstGeom>
          <a:noFill/>
          <a:ln>
            <a:noFill/>
          </a:ln>
        </p:spPr>
      </p:pic>
      <p:pic>
        <p:nvPicPr>
          <p:cNvPr descr="Image result for arizona state university logo" id="98" name="Google Shape;98;p18"/>
          <p:cNvPicPr preferRelativeResize="0"/>
          <p:nvPr/>
        </p:nvPicPr>
        <p:blipFill>
          <a:blip r:embed="rId5">
            <a:alphaModFix/>
          </a:blip>
          <a:stretch>
            <a:fillRect/>
          </a:stretch>
        </p:blipFill>
        <p:spPr>
          <a:xfrm>
            <a:off x="7338375" y="1615214"/>
            <a:ext cx="1640000" cy="1357328"/>
          </a:xfrm>
          <a:prstGeom prst="rect">
            <a:avLst/>
          </a:prstGeom>
          <a:noFill/>
          <a:ln>
            <a:noFill/>
          </a:ln>
        </p:spPr>
      </p:pic>
      <p:pic>
        <p:nvPicPr>
          <p:cNvPr descr="Image result for seattle university logo" id="99" name="Google Shape;99;p18"/>
          <p:cNvPicPr preferRelativeResize="0"/>
          <p:nvPr/>
        </p:nvPicPr>
        <p:blipFill>
          <a:blip r:embed="rId6">
            <a:alphaModFix/>
          </a:blip>
          <a:stretch>
            <a:fillRect/>
          </a:stretch>
        </p:blipFill>
        <p:spPr>
          <a:xfrm>
            <a:off x="7217578" y="3422553"/>
            <a:ext cx="1760792" cy="1457325"/>
          </a:xfrm>
          <a:prstGeom prst="rect">
            <a:avLst/>
          </a:prstGeom>
          <a:noFill/>
          <a:ln>
            <a:noFill/>
          </a:ln>
        </p:spPr>
      </p:pic>
      <p:pic>
        <p:nvPicPr>
          <p:cNvPr descr="Image result for school" id="100" name="Google Shape;100;p18"/>
          <p:cNvPicPr preferRelativeResize="0"/>
          <p:nvPr/>
        </p:nvPicPr>
        <p:blipFill>
          <a:blip r:embed="rId7">
            <a:alphaModFix/>
          </a:blip>
          <a:stretch>
            <a:fillRect/>
          </a:stretch>
        </p:blipFill>
        <p:spPr>
          <a:xfrm rot="-1">
            <a:off x="3842250" y="1965212"/>
            <a:ext cx="3048000" cy="1457325"/>
          </a:xfrm>
          <a:prstGeom prst="rect">
            <a:avLst/>
          </a:prstGeom>
          <a:noFill/>
          <a:ln>
            <a:noFill/>
          </a:ln>
        </p:spPr>
      </p:pic>
      <p:pic>
        <p:nvPicPr>
          <p:cNvPr descr="Image result for holy names cougars" id="101" name="Google Shape;101;p18"/>
          <p:cNvPicPr preferRelativeResize="0"/>
          <p:nvPr/>
        </p:nvPicPr>
        <p:blipFill>
          <a:blip r:embed="rId8">
            <a:alphaModFix/>
          </a:blip>
          <a:stretch>
            <a:fillRect/>
          </a:stretch>
        </p:blipFill>
        <p:spPr>
          <a:xfrm>
            <a:off x="2007413" y="3351336"/>
            <a:ext cx="1507525" cy="15075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05" name="Shape 105"/>
        <p:cNvGrpSpPr/>
        <p:nvPr/>
      </p:nvGrpSpPr>
      <p:grpSpPr>
        <a:xfrm>
          <a:off x="0" y="0"/>
          <a:ext cx="0" cy="0"/>
          <a:chOff x="0" y="0"/>
          <a:chExt cx="0" cy="0"/>
        </a:xfrm>
      </p:grpSpPr>
      <p:sp>
        <p:nvSpPr>
          <p:cNvPr id="106" name="Google Shape;106;p19"/>
          <p:cNvSpPr txBox="1"/>
          <p:nvPr>
            <p:ph type="title"/>
          </p:nvPr>
        </p:nvSpPr>
        <p:spPr>
          <a:xfrm>
            <a:off x="237225" y="239650"/>
            <a:ext cx="8595000" cy="77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F1C232"/>
                </a:solidFill>
                <a:latin typeface="Palatino"/>
                <a:ea typeface="Palatino"/>
                <a:cs typeface="Palatino"/>
                <a:sym typeface="Palatino"/>
              </a:rPr>
              <a:t>Where I have worked:</a:t>
            </a:r>
            <a:endParaRPr b="1" sz="4000">
              <a:solidFill>
                <a:srgbClr val="F1C232"/>
              </a:solidFill>
              <a:latin typeface="Palatino"/>
              <a:ea typeface="Palatino"/>
              <a:cs typeface="Palatino"/>
              <a:sym typeface="Palatino"/>
            </a:endParaRPr>
          </a:p>
        </p:txBody>
      </p:sp>
      <p:sp>
        <p:nvSpPr>
          <p:cNvPr id="107" name="Google Shape;107;p19"/>
          <p:cNvSpPr txBox="1"/>
          <p:nvPr>
            <p:ph idx="1" type="body"/>
          </p:nvPr>
        </p:nvSpPr>
        <p:spPr>
          <a:xfrm>
            <a:off x="311700" y="1152475"/>
            <a:ext cx="5114700" cy="21231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Arizona State University Athletic Department</a:t>
            </a:r>
            <a:endParaRPr b="1" sz="2000">
              <a:solidFill>
                <a:srgbClr val="F1C232"/>
              </a:solidFill>
              <a:latin typeface="Palatino"/>
              <a:ea typeface="Palatino"/>
              <a:cs typeface="Palatino"/>
              <a:sym typeface="Palatino"/>
            </a:endParaRPr>
          </a:p>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Seattle Mariners</a:t>
            </a:r>
            <a:endParaRPr b="1" sz="2000">
              <a:solidFill>
                <a:srgbClr val="F1C232"/>
              </a:solidFill>
              <a:latin typeface="Palatino"/>
              <a:ea typeface="Palatino"/>
              <a:cs typeface="Palatino"/>
              <a:sym typeface="Palatino"/>
            </a:endParaRPr>
          </a:p>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St. Joseph, St. George, St. Paul, &amp; St. Luke</a:t>
            </a:r>
            <a:endParaRPr b="1" sz="2000">
              <a:solidFill>
                <a:srgbClr val="F1C232"/>
              </a:solidFill>
              <a:latin typeface="Palatino"/>
              <a:ea typeface="Palatino"/>
              <a:cs typeface="Palatino"/>
              <a:sym typeface="Palatino"/>
            </a:endParaRPr>
          </a:p>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Virginia Mason Medical Center</a:t>
            </a:r>
            <a:endParaRPr b="1" sz="2000">
              <a:solidFill>
                <a:srgbClr val="F1C232"/>
              </a:solidFill>
              <a:latin typeface="Palatino"/>
              <a:ea typeface="Palatino"/>
              <a:cs typeface="Palatino"/>
              <a:sym typeface="Palatino"/>
            </a:endParaRPr>
          </a:p>
        </p:txBody>
      </p:sp>
      <p:pic>
        <p:nvPicPr>
          <p:cNvPr descr="Image result for arizona state university athletics" id="108" name="Google Shape;108;p19"/>
          <p:cNvPicPr preferRelativeResize="0"/>
          <p:nvPr/>
        </p:nvPicPr>
        <p:blipFill>
          <a:blip r:embed="rId3">
            <a:alphaModFix/>
          </a:blip>
          <a:stretch>
            <a:fillRect/>
          </a:stretch>
        </p:blipFill>
        <p:spPr>
          <a:xfrm>
            <a:off x="237225" y="3275675"/>
            <a:ext cx="2343150" cy="1752600"/>
          </a:xfrm>
          <a:prstGeom prst="rect">
            <a:avLst/>
          </a:prstGeom>
          <a:noFill/>
          <a:ln>
            <a:noFill/>
          </a:ln>
        </p:spPr>
      </p:pic>
      <p:pic>
        <p:nvPicPr>
          <p:cNvPr descr="Image result for seattle mariners" id="109" name="Google Shape;109;p19"/>
          <p:cNvPicPr preferRelativeResize="0"/>
          <p:nvPr/>
        </p:nvPicPr>
        <p:blipFill>
          <a:blip r:embed="rId4">
            <a:alphaModFix/>
          </a:blip>
          <a:stretch>
            <a:fillRect/>
          </a:stretch>
        </p:blipFill>
        <p:spPr>
          <a:xfrm>
            <a:off x="2757162" y="3275675"/>
            <a:ext cx="2601825" cy="1752600"/>
          </a:xfrm>
          <a:prstGeom prst="rect">
            <a:avLst/>
          </a:prstGeom>
          <a:noFill/>
          <a:ln>
            <a:noFill/>
          </a:ln>
        </p:spPr>
      </p:pic>
      <p:pic>
        <p:nvPicPr>
          <p:cNvPr descr="Image result for st joseph school seattle" id="110" name="Google Shape;110;p19"/>
          <p:cNvPicPr preferRelativeResize="0"/>
          <p:nvPr/>
        </p:nvPicPr>
        <p:blipFill>
          <a:blip r:embed="rId5">
            <a:alphaModFix/>
          </a:blip>
          <a:stretch>
            <a:fillRect/>
          </a:stretch>
        </p:blipFill>
        <p:spPr>
          <a:xfrm>
            <a:off x="5426488" y="146525"/>
            <a:ext cx="2064681" cy="1552575"/>
          </a:xfrm>
          <a:prstGeom prst="rect">
            <a:avLst/>
          </a:prstGeom>
          <a:noFill/>
          <a:ln>
            <a:noFill/>
          </a:ln>
        </p:spPr>
      </p:pic>
      <p:pic>
        <p:nvPicPr>
          <p:cNvPr descr="Image result for st. george school seattle" id="111" name="Google Shape;111;p19"/>
          <p:cNvPicPr preferRelativeResize="0"/>
          <p:nvPr/>
        </p:nvPicPr>
        <p:blipFill>
          <a:blip r:embed="rId6">
            <a:alphaModFix/>
          </a:blip>
          <a:stretch>
            <a:fillRect/>
          </a:stretch>
        </p:blipFill>
        <p:spPr>
          <a:xfrm>
            <a:off x="7491175" y="146525"/>
            <a:ext cx="1657350" cy="1552575"/>
          </a:xfrm>
          <a:prstGeom prst="rect">
            <a:avLst/>
          </a:prstGeom>
          <a:noFill/>
          <a:ln>
            <a:noFill/>
          </a:ln>
        </p:spPr>
      </p:pic>
      <p:pic>
        <p:nvPicPr>
          <p:cNvPr descr="Image result for st. paul school seattle" id="112" name="Google Shape;112;p19"/>
          <p:cNvPicPr preferRelativeResize="0"/>
          <p:nvPr/>
        </p:nvPicPr>
        <p:blipFill>
          <a:blip r:embed="rId7">
            <a:alphaModFix/>
          </a:blip>
          <a:stretch>
            <a:fillRect/>
          </a:stretch>
        </p:blipFill>
        <p:spPr>
          <a:xfrm>
            <a:off x="5535775" y="1808825"/>
            <a:ext cx="1846100" cy="1581150"/>
          </a:xfrm>
          <a:prstGeom prst="rect">
            <a:avLst/>
          </a:prstGeom>
          <a:noFill/>
          <a:ln>
            <a:noFill/>
          </a:ln>
        </p:spPr>
      </p:pic>
      <p:pic>
        <p:nvPicPr>
          <p:cNvPr descr="Image result for st. luke school seattle" id="113" name="Google Shape;113;p19"/>
          <p:cNvPicPr preferRelativeResize="0"/>
          <p:nvPr/>
        </p:nvPicPr>
        <p:blipFill>
          <a:blip r:embed="rId8">
            <a:alphaModFix/>
          </a:blip>
          <a:stretch>
            <a:fillRect/>
          </a:stretch>
        </p:blipFill>
        <p:spPr>
          <a:xfrm>
            <a:off x="7491175" y="1723100"/>
            <a:ext cx="1657350" cy="1752600"/>
          </a:xfrm>
          <a:prstGeom prst="rect">
            <a:avLst/>
          </a:prstGeom>
          <a:noFill/>
          <a:ln>
            <a:noFill/>
          </a:ln>
        </p:spPr>
      </p:pic>
      <p:pic>
        <p:nvPicPr>
          <p:cNvPr descr="Image result for virginia mason seattle logo" id="114" name="Google Shape;114;p19"/>
          <p:cNvPicPr preferRelativeResize="0"/>
          <p:nvPr/>
        </p:nvPicPr>
        <p:blipFill>
          <a:blip r:embed="rId9">
            <a:alphaModFix/>
          </a:blip>
          <a:stretch>
            <a:fillRect/>
          </a:stretch>
        </p:blipFill>
        <p:spPr>
          <a:xfrm>
            <a:off x="5965275" y="3499700"/>
            <a:ext cx="2867025" cy="1590675"/>
          </a:xfrm>
          <a:prstGeom prst="rect">
            <a:avLst/>
          </a:prstGeom>
          <a:noFill/>
          <a:ln>
            <a:noFill/>
          </a:ln>
        </p:spPr>
      </p:pic>
      <p:sp>
        <p:nvSpPr>
          <p:cNvPr id="115" name="Google Shape;115;p19"/>
          <p:cNvSpPr txBox="1"/>
          <p:nvPr/>
        </p:nvSpPr>
        <p:spPr>
          <a:xfrm>
            <a:off x="5481088" y="1310009"/>
            <a:ext cx="19554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Average"/>
                <a:ea typeface="Average"/>
                <a:cs typeface="Average"/>
                <a:sym typeface="Average"/>
              </a:rPr>
              <a:t>St. Joseph School</a:t>
            </a:r>
            <a:endParaRPr b="1">
              <a:solidFill>
                <a:srgbClr val="FFFFFF"/>
              </a:solidFill>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19" name="Shape 119"/>
        <p:cNvGrpSpPr/>
        <p:nvPr/>
      </p:nvGrpSpPr>
      <p:grpSpPr>
        <a:xfrm>
          <a:off x="0" y="0"/>
          <a:ext cx="0" cy="0"/>
          <a:chOff x="0" y="0"/>
          <a:chExt cx="0" cy="0"/>
        </a:xfrm>
      </p:grpSpPr>
      <p:sp>
        <p:nvSpPr>
          <p:cNvPr id="120" name="Google Shape;120;p20"/>
          <p:cNvSpPr txBox="1"/>
          <p:nvPr>
            <p:ph type="title"/>
          </p:nvPr>
        </p:nvSpPr>
        <p:spPr>
          <a:xfrm>
            <a:off x="58950" y="0"/>
            <a:ext cx="4344900" cy="101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3C78D8"/>
                </a:solidFill>
              </a:rPr>
              <a:t>My Favorite Teams &amp; Things:</a:t>
            </a:r>
            <a:endParaRPr b="1" sz="4000">
              <a:solidFill>
                <a:srgbClr val="3C78D8"/>
              </a:solidFill>
            </a:endParaRPr>
          </a:p>
        </p:txBody>
      </p:sp>
      <p:pic>
        <p:nvPicPr>
          <p:cNvPr descr="Image result for sounders logo" id="121" name="Google Shape;121;p20"/>
          <p:cNvPicPr preferRelativeResize="0"/>
          <p:nvPr/>
        </p:nvPicPr>
        <p:blipFill>
          <a:blip r:embed="rId3">
            <a:alphaModFix/>
          </a:blip>
          <a:stretch>
            <a:fillRect/>
          </a:stretch>
        </p:blipFill>
        <p:spPr>
          <a:xfrm>
            <a:off x="4403725" y="199125"/>
            <a:ext cx="1052113" cy="1546900"/>
          </a:xfrm>
          <a:prstGeom prst="rect">
            <a:avLst/>
          </a:prstGeom>
          <a:noFill/>
          <a:ln>
            <a:noFill/>
          </a:ln>
        </p:spPr>
      </p:pic>
      <p:pic>
        <p:nvPicPr>
          <p:cNvPr descr="Image result for seattle reign logo" id="122" name="Google Shape;122;p20"/>
          <p:cNvPicPr preferRelativeResize="0"/>
          <p:nvPr/>
        </p:nvPicPr>
        <p:blipFill>
          <a:blip r:embed="rId4">
            <a:alphaModFix/>
          </a:blip>
          <a:stretch>
            <a:fillRect/>
          </a:stretch>
        </p:blipFill>
        <p:spPr>
          <a:xfrm>
            <a:off x="5541788" y="199125"/>
            <a:ext cx="939250" cy="1546900"/>
          </a:xfrm>
          <a:prstGeom prst="rect">
            <a:avLst/>
          </a:prstGeom>
          <a:noFill/>
          <a:ln>
            <a:noFill/>
          </a:ln>
        </p:spPr>
      </p:pic>
      <p:pic>
        <p:nvPicPr>
          <p:cNvPr descr="Image result for arizona state football logo" id="123" name="Google Shape;123;p20"/>
          <p:cNvPicPr preferRelativeResize="0"/>
          <p:nvPr/>
        </p:nvPicPr>
        <p:blipFill>
          <a:blip r:embed="rId5">
            <a:alphaModFix/>
          </a:blip>
          <a:stretch>
            <a:fillRect/>
          </a:stretch>
        </p:blipFill>
        <p:spPr>
          <a:xfrm>
            <a:off x="1703000" y="2826725"/>
            <a:ext cx="1381125" cy="2238375"/>
          </a:xfrm>
          <a:prstGeom prst="rect">
            <a:avLst/>
          </a:prstGeom>
          <a:noFill/>
          <a:ln>
            <a:noFill/>
          </a:ln>
        </p:spPr>
      </p:pic>
      <p:pic>
        <p:nvPicPr>
          <p:cNvPr descr="Image result for sparky arizona state" id="124" name="Google Shape;124;p20"/>
          <p:cNvPicPr preferRelativeResize="0"/>
          <p:nvPr/>
        </p:nvPicPr>
        <p:blipFill rotWithShape="1">
          <a:blip r:embed="rId6">
            <a:alphaModFix/>
          </a:blip>
          <a:srcRect b="0" l="0" r="0" t="12242"/>
          <a:stretch/>
        </p:blipFill>
        <p:spPr>
          <a:xfrm>
            <a:off x="3213325" y="2872271"/>
            <a:ext cx="1518925" cy="2227729"/>
          </a:xfrm>
          <a:prstGeom prst="rect">
            <a:avLst/>
          </a:prstGeom>
          <a:noFill/>
          <a:ln>
            <a:noFill/>
          </a:ln>
        </p:spPr>
      </p:pic>
      <p:pic>
        <p:nvPicPr>
          <p:cNvPr descr="Image result for hufflepuff" id="125" name="Google Shape;125;p20"/>
          <p:cNvPicPr preferRelativeResize="0"/>
          <p:nvPr/>
        </p:nvPicPr>
        <p:blipFill rotWithShape="1">
          <a:blip r:embed="rId7">
            <a:alphaModFix/>
          </a:blip>
          <a:srcRect b="15985" l="14367" r="18898" t="15138"/>
          <a:stretch/>
        </p:blipFill>
        <p:spPr>
          <a:xfrm>
            <a:off x="7880825" y="165475"/>
            <a:ext cx="1170100" cy="1614200"/>
          </a:xfrm>
          <a:prstGeom prst="rect">
            <a:avLst/>
          </a:prstGeom>
          <a:noFill/>
          <a:ln>
            <a:noFill/>
          </a:ln>
        </p:spPr>
      </p:pic>
      <p:pic>
        <p:nvPicPr>
          <p:cNvPr descr="Image result for beach" id="126" name="Google Shape;126;p20"/>
          <p:cNvPicPr preferRelativeResize="0"/>
          <p:nvPr/>
        </p:nvPicPr>
        <p:blipFill>
          <a:blip r:embed="rId8">
            <a:alphaModFix/>
          </a:blip>
          <a:stretch>
            <a:fillRect/>
          </a:stretch>
        </p:blipFill>
        <p:spPr>
          <a:xfrm>
            <a:off x="4864875" y="1941188"/>
            <a:ext cx="2225875" cy="1364500"/>
          </a:xfrm>
          <a:prstGeom prst="rect">
            <a:avLst/>
          </a:prstGeom>
          <a:noFill/>
          <a:ln>
            <a:noFill/>
          </a:ln>
        </p:spPr>
      </p:pic>
      <p:pic>
        <p:nvPicPr>
          <p:cNvPr descr="Image result for sunshine mountains" id="127" name="Google Shape;127;p20"/>
          <p:cNvPicPr preferRelativeResize="0"/>
          <p:nvPr/>
        </p:nvPicPr>
        <p:blipFill>
          <a:blip r:embed="rId9">
            <a:alphaModFix/>
          </a:blip>
          <a:stretch>
            <a:fillRect/>
          </a:stretch>
        </p:blipFill>
        <p:spPr>
          <a:xfrm>
            <a:off x="7145895" y="3580688"/>
            <a:ext cx="1932780" cy="1387225"/>
          </a:xfrm>
          <a:prstGeom prst="rect">
            <a:avLst/>
          </a:prstGeom>
          <a:noFill/>
          <a:ln>
            <a:noFill/>
          </a:ln>
        </p:spPr>
      </p:pic>
      <p:pic>
        <p:nvPicPr>
          <p:cNvPr descr="Image result for reading in front of fireplace" id="128" name="Google Shape;128;p20"/>
          <p:cNvPicPr preferRelativeResize="0"/>
          <p:nvPr/>
        </p:nvPicPr>
        <p:blipFill>
          <a:blip r:embed="rId10">
            <a:alphaModFix/>
          </a:blip>
          <a:stretch>
            <a:fillRect/>
          </a:stretch>
        </p:blipFill>
        <p:spPr>
          <a:xfrm>
            <a:off x="4861450" y="3500850"/>
            <a:ext cx="2155250" cy="1434221"/>
          </a:xfrm>
          <a:prstGeom prst="rect">
            <a:avLst/>
          </a:prstGeom>
          <a:noFill/>
          <a:ln>
            <a:noFill/>
          </a:ln>
        </p:spPr>
      </p:pic>
      <p:pic>
        <p:nvPicPr>
          <p:cNvPr descr="Image result for red adirondack chairs around a fire" id="129" name="Google Shape;129;p20"/>
          <p:cNvPicPr preferRelativeResize="0"/>
          <p:nvPr/>
        </p:nvPicPr>
        <p:blipFill>
          <a:blip r:embed="rId11">
            <a:alphaModFix/>
          </a:blip>
          <a:stretch>
            <a:fillRect/>
          </a:stretch>
        </p:blipFill>
        <p:spPr>
          <a:xfrm>
            <a:off x="7223376" y="1909025"/>
            <a:ext cx="1868825" cy="1387225"/>
          </a:xfrm>
          <a:prstGeom prst="rect">
            <a:avLst/>
          </a:prstGeom>
          <a:noFill/>
          <a:ln>
            <a:noFill/>
          </a:ln>
        </p:spPr>
      </p:pic>
      <p:pic>
        <p:nvPicPr>
          <p:cNvPr descr="Seattle Mariners - Wikipedia" id="130" name="Google Shape;130;p20"/>
          <p:cNvPicPr preferRelativeResize="0"/>
          <p:nvPr/>
        </p:nvPicPr>
        <p:blipFill>
          <a:blip r:embed="rId12">
            <a:alphaModFix/>
          </a:blip>
          <a:stretch>
            <a:fillRect/>
          </a:stretch>
        </p:blipFill>
        <p:spPr>
          <a:xfrm>
            <a:off x="184078" y="1627938"/>
            <a:ext cx="1518925" cy="1518925"/>
          </a:xfrm>
          <a:prstGeom prst="rect">
            <a:avLst/>
          </a:prstGeom>
          <a:noFill/>
          <a:ln>
            <a:noFill/>
          </a:ln>
        </p:spPr>
      </p:pic>
      <p:pic>
        <p:nvPicPr>
          <p:cNvPr descr="Seattle Kraken - Wikipedia" id="131" name="Google Shape;131;p20"/>
          <p:cNvPicPr preferRelativeResize="0"/>
          <p:nvPr/>
        </p:nvPicPr>
        <p:blipFill>
          <a:blip r:embed="rId13">
            <a:alphaModFix/>
          </a:blip>
          <a:stretch>
            <a:fillRect/>
          </a:stretch>
        </p:blipFill>
        <p:spPr>
          <a:xfrm>
            <a:off x="252975" y="3146850"/>
            <a:ext cx="1381125" cy="1743075"/>
          </a:xfrm>
          <a:prstGeom prst="rect">
            <a:avLst/>
          </a:prstGeom>
          <a:noFill/>
          <a:ln>
            <a:noFill/>
          </a:ln>
        </p:spPr>
      </p:pic>
      <p:pic>
        <p:nvPicPr>
          <p:cNvPr descr="U.S. Women's National Soccer Team Tickets | Single Game Tickets &amp; Schedule  | Ticketmaster.com" id="132" name="Google Shape;132;p20"/>
          <p:cNvPicPr preferRelativeResize="0"/>
          <p:nvPr/>
        </p:nvPicPr>
        <p:blipFill rotWithShape="1">
          <a:blip r:embed="rId14">
            <a:alphaModFix/>
          </a:blip>
          <a:srcRect b="0" l="29275" r="30231" t="0"/>
          <a:stretch/>
        </p:blipFill>
        <p:spPr>
          <a:xfrm>
            <a:off x="6654875" y="240725"/>
            <a:ext cx="1052125" cy="1463700"/>
          </a:xfrm>
          <a:prstGeom prst="rect">
            <a:avLst/>
          </a:prstGeom>
          <a:noFill/>
          <a:ln>
            <a:noFill/>
          </a:ln>
        </p:spPr>
      </p:pic>
      <p:pic>
        <p:nvPicPr>
          <p:cNvPr descr="Seattle Storm - Wikipedia" id="133" name="Google Shape;133;p20"/>
          <p:cNvPicPr preferRelativeResize="0"/>
          <p:nvPr/>
        </p:nvPicPr>
        <p:blipFill>
          <a:blip r:embed="rId15">
            <a:alphaModFix/>
          </a:blip>
          <a:stretch>
            <a:fillRect/>
          </a:stretch>
        </p:blipFill>
        <p:spPr>
          <a:xfrm>
            <a:off x="1586500" y="1310548"/>
            <a:ext cx="1618202" cy="1467353"/>
          </a:xfrm>
          <a:prstGeom prst="rect">
            <a:avLst/>
          </a:prstGeom>
          <a:noFill/>
          <a:ln>
            <a:noFill/>
          </a:ln>
        </p:spPr>
      </p:pic>
      <p:pic>
        <p:nvPicPr>
          <p:cNvPr descr="Image result for seahawks logo" id="134" name="Google Shape;134;p20"/>
          <p:cNvPicPr preferRelativeResize="0"/>
          <p:nvPr/>
        </p:nvPicPr>
        <p:blipFill rotWithShape="1">
          <a:blip r:embed="rId16">
            <a:alphaModFix/>
          </a:blip>
          <a:srcRect b="25025" l="0" r="0" t="24469"/>
          <a:stretch/>
        </p:blipFill>
        <p:spPr>
          <a:xfrm rot="28">
            <a:off x="3213325" y="1413431"/>
            <a:ext cx="1518925" cy="13644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38" name="Shape 138"/>
        <p:cNvGrpSpPr/>
        <p:nvPr/>
      </p:nvGrpSpPr>
      <p:grpSpPr>
        <a:xfrm>
          <a:off x="0" y="0"/>
          <a:ext cx="0" cy="0"/>
          <a:chOff x="0" y="0"/>
          <a:chExt cx="0" cy="0"/>
        </a:xfrm>
      </p:grpSpPr>
      <p:sp>
        <p:nvSpPr>
          <p:cNvPr id="139" name="Google Shape;139;p21"/>
          <p:cNvSpPr txBox="1"/>
          <p:nvPr>
            <p:ph type="title"/>
          </p:nvPr>
        </p:nvSpPr>
        <p:spPr>
          <a:xfrm>
            <a:off x="73750" y="76200"/>
            <a:ext cx="6212700" cy="94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1C232"/>
                </a:solidFill>
                <a:latin typeface="Palatino"/>
                <a:ea typeface="Palatino"/>
                <a:cs typeface="Palatino"/>
                <a:sym typeface="Palatino"/>
              </a:rPr>
              <a:t>What do I like to do in my free time?</a:t>
            </a:r>
            <a:endParaRPr b="1" sz="3600">
              <a:solidFill>
                <a:srgbClr val="F1C232"/>
              </a:solidFill>
              <a:latin typeface="Palatino"/>
              <a:ea typeface="Palatino"/>
              <a:cs typeface="Palatino"/>
              <a:sym typeface="Palatino"/>
            </a:endParaRPr>
          </a:p>
        </p:txBody>
      </p:sp>
      <p:sp>
        <p:nvSpPr>
          <p:cNvPr id="140" name="Google Shape;140;p21"/>
          <p:cNvSpPr txBox="1"/>
          <p:nvPr>
            <p:ph idx="1" type="body"/>
          </p:nvPr>
        </p:nvSpPr>
        <p:spPr>
          <a:xfrm>
            <a:off x="151650" y="1152475"/>
            <a:ext cx="86805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Root for my favorite sports teams</a:t>
            </a:r>
            <a:endParaRPr b="1" sz="2000">
              <a:solidFill>
                <a:srgbClr val="F1C232"/>
              </a:solidFill>
              <a:latin typeface="Palatino"/>
              <a:ea typeface="Palatino"/>
              <a:cs typeface="Palatino"/>
              <a:sym typeface="Palatino"/>
            </a:endParaRPr>
          </a:p>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Play Board Games</a:t>
            </a:r>
            <a:endParaRPr b="1" sz="2000">
              <a:solidFill>
                <a:srgbClr val="F1C232"/>
              </a:solidFill>
              <a:latin typeface="Palatino"/>
              <a:ea typeface="Palatino"/>
              <a:cs typeface="Palatino"/>
              <a:sym typeface="Palatino"/>
            </a:endParaRPr>
          </a:p>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Listen to Music</a:t>
            </a:r>
            <a:endParaRPr b="1" sz="2000">
              <a:solidFill>
                <a:srgbClr val="F1C232"/>
              </a:solidFill>
              <a:latin typeface="Palatino"/>
              <a:ea typeface="Palatino"/>
              <a:cs typeface="Palatino"/>
              <a:sym typeface="Palatino"/>
            </a:endParaRPr>
          </a:p>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Knit &amp; Craft projects</a:t>
            </a:r>
            <a:endParaRPr b="1" sz="2000">
              <a:solidFill>
                <a:srgbClr val="F1C232"/>
              </a:solidFill>
              <a:latin typeface="Palatino"/>
              <a:ea typeface="Palatino"/>
              <a:cs typeface="Palatino"/>
              <a:sym typeface="Palatino"/>
            </a:endParaRPr>
          </a:p>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Read &amp; Draw</a:t>
            </a:r>
            <a:endParaRPr b="1" sz="2000">
              <a:solidFill>
                <a:srgbClr val="F1C232"/>
              </a:solidFill>
              <a:latin typeface="Palatino"/>
              <a:ea typeface="Palatino"/>
              <a:cs typeface="Palatino"/>
              <a:sym typeface="Palatino"/>
            </a:endParaRPr>
          </a:p>
          <a:p>
            <a:pPr indent="-355600" lvl="0" marL="457200" rtl="0" algn="l">
              <a:spcBef>
                <a:spcPts val="0"/>
              </a:spcBef>
              <a:spcAft>
                <a:spcPts val="0"/>
              </a:spcAft>
              <a:buClr>
                <a:srgbClr val="F1C232"/>
              </a:buClr>
              <a:buSzPts val="2000"/>
              <a:buFont typeface="Palatino"/>
              <a:buChar char="-"/>
            </a:pPr>
            <a:r>
              <a:rPr b="1" lang="en" sz="2000">
                <a:solidFill>
                  <a:srgbClr val="F1C232"/>
                </a:solidFill>
                <a:latin typeface="Palatino"/>
                <a:ea typeface="Palatino"/>
                <a:cs typeface="Palatino"/>
                <a:sym typeface="Palatino"/>
              </a:rPr>
              <a:t>Go to Musicals</a:t>
            </a:r>
            <a:endParaRPr b="1" sz="2000">
              <a:solidFill>
                <a:srgbClr val="F1C232"/>
              </a:solidFill>
              <a:latin typeface="Palatino"/>
              <a:ea typeface="Palatino"/>
              <a:cs typeface="Palatino"/>
              <a:sym typeface="Palatino"/>
            </a:endParaRPr>
          </a:p>
        </p:txBody>
      </p:sp>
      <p:pic>
        <p:nvPicPr>
          <p:cNvPr descr="Image result for knit" id="141" name="Google Shape;141;p21"/>
          <p:cNvPicPr preferRelativeResize="0"/>
          <p:nvPr/>
        </p:nvPicPr>
        <p:blipFill>
          <a:blip r:embed="rId3">
            <a:alphaModFix/>
          </a:blip>
          <a:stretch>
            <a:fillRect/>
          </a:stretch>
        </p:blipFill>
        <p:spPr>
          <a:xfrm>
            <a:off x="6286488" y="1728800"/>
            <a:ext cx="2857500" cy="1600200"/>
          </a:xfrm>
          <a:prstGeom prst="rect">
            <a:avLst/>
          </a:prstGeom>
          <a:noFill/>
          <a:ln>
            <a:noFill/>
          </a:ln>
        </p:spPr>
      </p:pic>
      <p:pic>
        <p:nvPicPr>
          <p:cNvPr descr="Image result for listen to music" id="142" name="Google Shape;142;p21"/>
          <p:cNvPicPr preferRelativeResize="0"/>
          <p:nvPr/>
        </p:nvPicPr>
        <p:blipFill>
          <a:blip r:embed="rId4">
            <a:alphaModFix/>
          </a:blip>
          <a:stretch>
            <a:fillRect/>
          </a:stretch>
        </p:blipFill>
        <p:spPr>
          <a:xfrm>
            <a:off x="6286500" y="3343300"/>
            <a:ext cx="2857500" cy="1714500"/>
          </a:xfrm>
          <a:prstGeom prst="rect">
            <a:avLst/>
          </a:prstGeom>
          <a:noFill/>
          <a:ln>
            <a:noFill/>
          </a:ln>
        </p:spPr>
      </p:pic>
      <p:pic>
        <p:nvPicPr>
          <p:cNvPr descr="Image result for board games" id="143" name="Google Shape;143;p21"/>
          <p:cNvPicPr preferRelativeResize="0"/>
          <p:nvPr/>
        </p:nvPicPr>
        <p:blipFill>
          <a:blip r:embed="rId5">
            <a:alphaModFix/>
          </a:blip>
          <a:stretch>
            <a:fillRect/>
          </a:stretch>
        </p:blipFill>
        <p:spPr>
          <a:xfrm>
            <a:off x="6319838" y="76200"/>
            <a:ext cx="2790825" cy="1638300"/>
          </a:xfrm>
          <a:prstGeom prst="rect">
            <a:avLst/>
          </a:prstGeom>
          <a:noFill/>
          <a:ln>
            <a:noFill/>
          </a:ln>
        </p:spPr>
      </p:pic>
      <p:pic>
        <p:nvPicPr>
          <p:cNvPr descr="Image result for grease" id="144" name="Google Shape;144;p21"/>
          <p:cNvPicPr preferRelativeResize="0"/>
          <p:nvPr/>
        </p:nvPicPr>
        <p:blipFill>
          <a:blip r:embed="rId6">
            <a:alphaModFix/>
          </a:blip>
          <a:stretch>
            <a:fillRect/>
          </a:stretch>
        </p:blipFill>
        <p:spPr>
          <a:xfrm>
            <a:off x="4300975" y="3367125"/>
            <a:ext cx="1894650" cy="1666850"/>
          </a:xfrm>
          <a:prstGeom prst="rect">
            <a:avLst/>
          </a:prstGeom>
          <a:noFill/>
          <a:ln>
            <a:noFill/>
          </a:ln>
        </p:spPr>
      </p:pic>
      <p:pic>
        <p:nvPicPr>
          <p:cNvPr descr="Image result for hairspray" id="145" name="Google Shape;145;p21"/>
          <p:cNvPicPr preferRelativeResize="0"/>
          <p:nvPr/>
        </p:nvPicPr>
        <p:blipFill>
          <a:blip r:embed="rId7">
            <a:alphaModFix/>
          </a:blip>
          <a:stretch>
            <a:fillRect/>
          </a:stretch>
        </p:blipFill>
        <p:spPr>
          <a:xfrm>
            <a:off x="2621600" y="2995625"/>
            <a:ext cx="1381125" cy="2038350"/>
          </a:xfrm>
          <a:prstGeom prst="rect">
            <a:avLst/>
          </a:prstGeom>
          <a:noFill/>
          <a:ln>
            <a:noFill/>
          </a:ln>
        </p:spPr>
      </p:pic>
      <p:pic>
        <p:nvPicPr>
          <p:cNvPr descr="Image result for sports clipart" id="146" name="Google Shape;146;p21"/>
          <p:cNvPicPr preferRelativeResize="0"/>
          <p:nvPr/>
        </p:nvPicPr>
        <p:blipFill>
          <a:blip r:embed="rId8">
            <a:alphaModFix/>
          </a:blip>
          <a:stretch>
            <a:fillRect/>
          </a:stretch>
        </p:blipFill>
        <p:spPr>
          <a:xfrm>
            <a:off x="151650" y="3476650"/>
            <a:ext cx="2171700" cy="1447800"/>
          </a:xfrm>
          <a:prstGeom prst="rect">
            <a:avLst/>
          </a:prstGeom>
          <a:noFill/>
          <a:ln>
            <a:noFill/>
          </a:ln>
        </p:spPr>
      </p:pic>
      <p:pic>
        <p:nvPicPr>
          <p:cNvPr descr="Image result for craft clipart" id="147" name="Google Shape;147;p21"/>
          <p:cNvPicPr preferRelativeResize="0"/>
          <p:nvPr/>
        </p:nvPicPr>
        <p:blipFill>
          <a:blip r:embed="rId9">
            <a:alphaModFix/>
          </a:blip>
          <a:stretch>
            <a:fillRect/>
          </a:stretch>
        </p:blipFill>
        <p:spPr>
          <a:xfrm rot="-1245102">
            <a:off x="4104562" y="1326063"/>
            <a:ext cx="2619375" cy="174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